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0" r:id="rId4"/>
    <p:sldId id="258" r:id="rId5"/>
    <p:sldId id="281" r:id="rId6"/>
    <p:sldId id="259" r:id="rId7"/>
    <p:sldId id="260" r:id="rId8"/>
    <p:sldId id="282" r:id="rId9"/>
    <p:sldId id="276" r:id="rId10"/>
    <p:sldId id="261" r:id="rId11"/>
    <p:sldId id="264" r:id="rId12"/>
    <p:sldId id="266" r:id="rId13"/>
    <p:sldId id="265" r:id="rId14"/>
    <p:sldId id="262" r:id="rId15"/>
    <p:sldId id="263" r:id="rId16"/>
    <p:sldId id="267" r:id="rId17"/>
    <p:sldId id="283" r:id="rId18"/>
    <p:sldId id="268" r:id="rId19"/>
    <p:sldId id="285" r:id="rId20"/>
    <p:sldId id="269" r:id="rId21"/>
    <p:sldId id="270" r:id="rId22"/>
    <p:sldId id="271" r:id="rId23"/>
    <p:sldId id="273" r:id="rId24"/>
    <p:sldId id="272" r:id="rId25"/>
    <p:sldId id="274" r:id="rId26"/>
    <p:sldId id="275" r:id="rId27"/>
    <p:sldId id="277" r:id="rId28"/>
    <p:sldId id="278" r:id="rId29"/>
    <p:sldId id="284" r:id="rId30"/>
    <p:sldId id="279"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5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695E1E8-8541-46B5-88C0-5DF106BFF47F}" type="datetimeFigureOut">
              <a:rPr lang="fr-FR" smtClean="0"/>
              <a:pPr/>
              <a:t>31/08/2014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DC7F2F-B1DA-42AA-8759-3AAC304AF89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95E1E8-8541-46B5-88C0-5DF106BFF47F}" type="datetimeFigureOut">
              <a:rPr lang="fr-FR" smtClean="0"/>
              <a:pPr/>
              <a:t>31/08/2014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DC7F2F-B1DA-42AA-8759-3AAC304AF89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95E1E8-8541-46B5-88C0-5DF106BFF47F}" type="datetimeFigureOut">
              <a:rPr lang="fr-FR" smtClean="0"/>
              <a:pPr/>
              <a:t>31/08/2014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DC7F2F-B1DA-42AA-8759-3AAC304AF89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95E1E8-8541-46B5-88C0-5DF106BFF47F}" type="datetimeFigureOut">
              <a:rPr lang="fr-FR" smtClean="0"/>
              <a:pPr/>
              <a:t>31/08/2014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DC7F2F-B1DA-42AA-8759-3AAC304AF89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695E1E8-8541-46B5-88C0-5DF106BFF47F}" type="datetimeFigureOut">
              <a:rPr lang="fr-FR" smtClean="0"/>
              <a:pPr/>
              <a:t>31/08/2014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DC7F2F-B1DA-42AA-8759-3AAC304AF89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695E1E8-8541-46B5-88C0-5DF106BFF47F}" type="datetimeFigureOut">
              <a:rPr lang="fr-FR" smtClean="0"/>
              <a:pPr/>
              <a:t>31/08/2014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2DC7F2F-B1DA-42AA-8759-3AAC304AF89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695E1E8-8541-46B5-88C0-5DF106BFF47F}" type="datetimeFigureOut">
              <a:rPr lang="fr-FR" smtClean="0"/>
              <a:pPr/>
              <a:t>31/08/2014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2DC7F2F-B1DA-42AA-8759-3AAC304AF89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695E1E8-8541-46B5-88C0-5DF106BFF47F}" type="datetimeFigureOut">
              <a:rPr lang="fr-FR" smtClean="0"/>
              <a:pPr/>
              <a:t>31/08/2014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2DC7F2F-B1DA-42AA-8759-3AAC304AF89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695E1E8-8541-46B5-88C0-5DF106BFF47F}" type="datetimeFigureOut">
              <a:rPr lang="fr-FR" smtClean="0"/>
              <a:pPr/>
              <a:t>31/08/2014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2DC7F2F-B1DA-42AA-8759-3AAC304AF89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695E1E8-8541-46B5-88C0-5DF106BFF47F}" type="datetimeFigureOut">
              <a:rPr lang="fr-FR" smtClean="0"/>
              <a:pPr/>
              <a:t>31/08/2014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2DC7F2F-B1DA-42AA-8759-3AAC304AF89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695E1E8-8541-46B5-88C0-5DF106BFF47F}" type="datetimeFigureOut">
              <a:rPr lang="fr-FR" smtClean="0"/>
              <a:pPr/>
              <a:t>31/08/2014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2DC7F2F-B1DA-42AA-8759-3AAC304AF89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5E1E8-8541-46B5-88C0-5DF106BFF47F}" type="datetimeFigureOut">
              <a:rPr lang="fr-FR" smtClean="0"/>
              <a:pPr/>
              <a:t>31/08/2014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DC7F2F-B1DA-42AA-8759-3AAC304AF89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fr.wikipedia.org/wiki/Rang_taxinomique" TargetMode="External"/><Relationship Id="rId3" Type="http://schemas.openxmlformats.org/officeDocument/2006/relationships/hyperlink" Target="http://fr.wikipedia.org/wiki/Postulat" TargetMode="External"/><Relationship Id="rId7" Type="http://schemas.openxmlformats.org/officeDocument/2006/relationships/hyperlink" Target="http://fr.wikipedia.org/wiki/Animal_domestique" TargetMode="External"/><Relationship Id="rId2" Type="http://schemas.openxmlformats.org/officeDocument/2006/relationships/hyperlink" Target="http://fr.wikipedia.org/wiki/Id%C3%A9ologie" TargetMode="External"/><Relationship Id="rId1" Type="http://schemas.openxmlformats.org/officeDocument/2006/relationships/slideLayout" Target="../slideLayouts/slideLayout2.xml"/><Relationship Id="rId6" Type="http://schemas.openxmlformats.org/officeDocument/2006/relationships/hyperlink" Target="http://fr.wikipedia.org/wiki/Th%C3%A9orie_axiomatique" TargetMode="External"/><Relationship Id="rId11" Type="http://schemas.openxmlformats.org/officeDocument/2006/relationships/hyperlink" Target="http://fr.wikipedia.org/wiki/S%C3%A9lection_(biologie)" TargetMode="External"/><Relationship Id="rId5" Type="http://schemas.openxmlformats.org/officeDocument/2006/relationships/hyperlink" Target="http://fr.wikipedia.org/wiki/Principe" TargetMode="External"/><Relationship Id="rId10" Type="http://schemas.openxmlformats.org/officeDocument/2006/relationships/hyperlink" Target="http://fr.wikipedia.org/wiki/%C3%89levage" TargetMode="External"/><Relationship Id="rId4" Type="http://schemas.openxmlformats.org/officeDocument/2006/relationships/hyperlink" Target="http://fr.wikipedia.org/wiki/Races_humaines" TargetMode="External"/><Relationship Id="rId9" Type="http://schemas.openxmlformats.org/officeDocument/2006/relationships/hyperlink" Target="http://fr.wikipedia.org/wiki/Esp%C3%A8ce"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fr.wikipedia.org/wiki/Homo_sapiens" TargetMode="External"/><Relationship Id="rId7" Type="http://schemas.openxmlformats.org/officeDocument/2006/relationships/hyperlink" Target="http://fr.wikipedia.org/wiki/Organisation_des_Nations_unies_pour_l'%C3%A9ducation,_la_science_et_la_culture" TargetMode="Externa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hyperlink" Target="http://fr.wikipedia.org/wiki/1950" TargetMode="External"/><Relationship Id="rId5" Type="http://schemas.openxmlformats.org/officeDocument/2006/relationships/hyperlink" Target="http://fr.wikipedia.org/wiki/G%C3%A9n%C3%A9tique" TargetMode="External"/><Relationship Id="rId4" Type="http://schemas.openxmlformats.org/officeDocument/2006/relationships/hyperlink" Target="http://fr.wikipedia.org/wiki/XXe_si%C3%A8cle"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83568" y="1052736"/>
            <a:ext cx="5832648" cy="576064"/>
          </a:xfrm>
          <a:ln>
            <a:solidFill>
              <a:srgbClr val="FF0000"/>
            </a:solidFill>
          </a:ln>
        </p:spPr>
        <p:txBody>
          <a:bodyPr>
            <a:normAutofit fontScale="92500"/>
          </a:bodyPr>
          <a:lstStyle/>
          <a:p>
            <a:pPr algn="l"/>
            <a:r>
              <a:rPr lang="fr-FR" sz="2800" dirty="0" smtClean="0">
                <a:solidFill>
                  <a:schemeClr val="tx1"/>
                </a:solidFill>
              </a:rPr>
              <a:t>Chapitre 1 : les caractères d’un individu</a:t>
            </a:r>
            <a:endParaRPr lang="fr-FR" sz="2800" dirty="0">
              <a:solidFill>
                <a:schemeClr val="tx1"/>
              </a:solidFill>
            </a:endParaRPr>
          </a:p>
        </p:txBody>
      </p:sp>
      <p:sp>
        <p:nvSpPr>
          <p:cNvPr id="4" name="Sous-titre 2"/>
          <p:cNvSpPr>
            <a:spLocks noGrp="1"/>
          </p:cNvSpPr>
          <p:nvPr>
            <p:ph type="ctrTitle"/>
          </p:nvPr>
        </p:nvSpPr>
        <p:spPr>
          <a:xfrm>
            <a:off x="611560" y="188640"/>
            <a:ext cx="7772400" cy="506487"/>
          </a:xfrm>
        </p:spPr>
        <p:txBody>
          <a:bodyPr>
            <a:noAutofit/>
          </a:bodyPr>
          <a:lstStyle/>
          <a:p>
            <a:pPr algn="l"/>
            <a:r>
              <a:rPr lang="fr-FR" sz="2800" b="1" dirty="0" smtClean="0">
                <a:solidFill>
                  <a:srgbClr val="FF0000"/>
                </a:solidFill>
              </a:rPr>
              <a:t>PARTIE 1 : DIVERSITE ET UNITE DES ETRES VIVANTS</a:t>
            </a:r>
            <a:endParaRPr lang="fr-FR" sz="2800" b="1" dirty="0">
              <a:solidFill>
                <a:srgbClr val="FF0000"/>
              </a:solidFill>
            </a:endParaRPr>
          </a:p>
        </p:txBody>
      </p:sp>
      <p:sp>
        <p:nvSpPr>
          <p:cNvPr id="5" name="Sous-titre 2"/>
          <p:cNvSpPr txBox="1">
            <a:spLocks/>
          </p:cNvSpPr>
          <p:nvPr/>
        </p:nvSpPr>
        <p:spPr>
          <a:xfrm>
            <a:off x="683568" y="1628800"/>
            <a:ext cx="8208912" cy="576064"/>
          </a:xfrm>
          <a:prstGeom prst="rect">
            <a:avLst/>
          </a:prstGeom>
        </p:spPr>
        <p:txBody>
          <a:bodyPr vert="horz" lIns="91440" tIns="45720" rIns="91440" bIns="45720" rtlCol="0">
            <a:normAutofit fontScale="85000"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2800" b="0" i="0" u="none" strike="noStrike" kern="1200" cap="none" spc="0" normalizeH="0" baseline="0" noProof="0" dirty="0" smtClean="0">
                <a:ln>
                  <a:noFill/>
                </a:ln>
                <a:solidFill>
                  <a:srgbClr val="00B050"/>
                </a:solidFill>
                <a:effectLst/>
                <a:uLnTx/>
                <a:uFillTx/>
                <a:latin typeface="+mn-lt"/>
                <a:ea typeface="+mn-ea"/>
                <a:cs typeface="+mn-cs"/>
              </a:rPr>
              <a:t>Que signifie le terme « caractère » pour un individu en biologie?</a:t>
            </a:r>
          </a:p>
        </p:txBody>
      </p:sp>
      <p:sp>
        <p:nvSpPr>
          <p:cNvPr id="6" name="Sous-titre 2"/>
          <p:cNvSpPr txBox="1">
            <a:spLocks/>
          </p:cNvSpPr>
          <p:nvPr/>
        </p:nvSpPr>
        <p:spPr>
          <a:xfrm>
            <a:off x="683568" y="2492896"/>
            <a:ext cx="8208912" cy="576064"/>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2800" b="0" i="0" u="sng" strike="noStrike" kern="1200" cap="none" spc="0" normalizeH="0" baseline="0" noProof="0" dirty="0" smtClean="0">
                <a:ln>
                  <a:noFill/>
                </a:ln>
                <a:solidFill>
                  <a:schemeClr val="tx1"/>
                </a:solidFill>
                <a:effectLst/>
                <a:uLnTx/>
                <a:uFillTx/>
                <a:latin typeface="+mn-lt"/>
                <a:ea typeface="+mn-ea"/>
                <a:cs typeface="+mn-cs"/>
              </a:rPr>
              <a:t>I- Tous parents, tous différents</a:t>
            </a:r>
          </a:p>
        </p:txBody>
      </p:sp>
      <p:sp>
        <p:nvSpPr>
          <p:cNvPr id="7" name="Sous-titre 2"/>
          <p:cNvSpPr txBox="1">
            <a:spLocks/>
          </p:cNvSpPr>
          <p:nvPr/>
        </p:nvSpPr>
        <p:spPr>
          <a:xfrm>
            <a:off x="683568" y="2924944"/>
            <a:ext cx="8208912" cy="576064"/>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2400" b="0" i="0" u="none" strike="noStrike" kern="1200" cap="none" spc="0" normalizeH="0" baseline="0" noProof="0" dirty="0" smtClean="0">
                <a:ln>
                  <a:noFill/>
                </a:ln>
                <a:solidFill>
                  <a:srgbClr val="00B050"/>
                </a:solidFill>
                <a:effectLst/>
                <a:uLnTx/>
                <a:uFillTx/>
                <a:latin typeface="+mn-lt"/>
                <a:ea typeface="+mn-ea"/>
                <a:cs typeface="+mn-cs"/>
              </a:rPr>
              <a:t>Quels sont les caractères</a:t>
            </a:r>
            <a:r>
              <a:rPr kumimoji="0" lang="fr-FR" sz="2400" b="0" i="0" u="none" strike="noStrike" kern="1200" cap="none" spc="0" normalizeH="0" noProof="0" dirty="0" smtClean="0">
                <a:ln>
                  <a:noFill/>
                </a:ln>
                <a:solidFill>
                  <a:srgbClr val="00B050"/>
                </a:solidFill>
                <a:effectLst/>
                <a:uLnTx/>
                <a:uFillTx/>
                <a:latin typeface="+mn-lt"/>
                <a:ea typeface="+mn-ea"/>
                <a:cs typeface="+mn-cs"/>
              </a:rPr>
              <a:t> de l’être humain?</a:t>
            </a:r>
            <a:endParaRPr kumimoji="0" lang="fr-FR" sz="2400" b="0" i="0" u="none" strike="noStrike" kern="1200" cap="none" spc="0" normalizeH="0" baseline="0" noProof="0" dirty="0" smtClean="0">
              <a:ln>
                <a:noFill/>
              </a:ln>
              <a:solidFill>
                <a:srgbClr val="00B050"/>
              </a:solidFill>
              <a:effectLst/>
              <a:uLnTx/>
              <a:uFillTx/>
              <a:latin typeface="+mn-lt"/>
              <a:ea typeface="+mn-ea"/>
              <a:cs typeface="+mn-cs"/>
            </a:endParaRPr>
          </a:p>
        </p:txBody>
      </p:sp>
      <p:sp>
        <p:nvSpPr>
          <p:cNvPr id="8" name="Sous-titre 2"/>
          <p:cNvSpPr txBox="1">
            <a:spLocks/>
          </p:cNvSpPr>
          <p:nvPr/>
        </p:nvSpPr>
        <p:spPr>
          <a:xfrm>
            <a:off x="683568" y="3284984"/>
            <a:ext cx="8208912" cy="3384376"/>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9" name="Sous-titre 2"/>
          <p:cNvSpPr txBox="1">
            <a:spLocks/>
          </p:cNvSpPr>
          <p:nvPr/>
        </p:nvSpPr>
        <p:spPr>
          <a:xfrm>
            <a:off x="755576" y="3501008"/>
            <a:ext cx="8712968" cy="648072"/>
          </a:xfrm>
          <a:prstGeom prst="rect">
            <a:avLst/>
          </a:prstGeom>
        </p:spPr>
        <p:txBody>
          <a:bodyPr vert="horz" lIns="91440" tIns="45720" rIns="91440" bIns="45720" rtlCol="0">
            <a:noAutofit/>
          </a:bodyPr>
          <a:lstStyle/>
          <a:p>
            <a:r>
              <a:rPr lang="fr-FR" sz="2000" u="sng" dirty="0" smtClean="0"/>
              <a:t>Activités </a:t>
            </a:r>
            <a:r>
              <a:rPr lang="fr-FR" sz="2000" dirty="0" smtClean="0"/>
              <a:t>:</a:t>
            </a:r>
            <a:r>
              <a:rPr lang="fr-FR" sz="2000" dirty="0">
                <a:solidFill>
                  <a:prstClr val="black"/>
                </a:solidFill>
              </a:rPr>
              <a:t>à faire et à coller</a:t>
            </a:r>
            <a:endParaRPr lang="fr-FR" sz="2000" dirty="0" smtClean="0"/>
          </a:p>
          <a:p>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0-#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0-#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0-#ppt_w/2"/>
                                          </p:val>
                                        </p:tav>
                                        <p:tav tm="100000">
                                          <p:val>
                                            <p:strVal val="#ppt_x"/>
                                          </p:val>
                                        </p:tav>
                                      </p:tavLst>
                                    </p:anim>
                                    <p:anim calcmode="lin" valueType="num">
                                      <p:cBhvr additive="base">
                                        <p:cTn id="32"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Débat:</a:t>
            </a:r>
            <a:endParaRPr lang="fr-FR" dirty="0"/>
          </a:p>
        </p:txBody>
      </p:sp>
      <p:sp>
        <p:nvSpPr>
          <p:cNvPr id="3" name="Espace réservé du contenu 2"/>
          <p:cNvSpPr>
            <a:spLocks noGrp="1"/>
          </p:cNvSpPr>
          <p:nvPr>
            <p:ph idx="1"/>
          </p:nvPr>
        </p:nvSpPr>
        <p:spPr>
          <a:xfrm>
            <a:off x="457200" y="1600201"/>
            <a:ext cx="8229600" cy="820687"/>
          </a:xfrm>
        </p:spPr>
        <p:txBody>
          <a:bodyPr/>
          <a:lstStyle/>
          <a:p>
            <a:r>
              <a:rPr lang="fr-FR" dirty="0" smtClean="0"/>
              <a:t>Que signifie pour vous qu’une race humaine?</a:t>
            </a:r>
          </a:p>
        </p:txBody>
      </p:sp>
      <p:sp>
        <p:nvSpPr>
          <p:cNvPr id="5" name="ZoneTexte 4"/>
          <p:cNvSpPr txBox="1"/>
          <p:nvPr/>
        </p:nvSpPr>
        <p:spPr>
          <a:xfrm>
            <a:off x="539552" y="2276872"/>
            <a:ext cx="8136904" cy="923330"/>
          </a:xfrm>
          <a:prstGeom prst="rect">
            <a:avLst/>
          </a:prstGeom>
          <a:noFill/>
        </p:spPr>
        <p:txBody>
          <a:bodyPr wrap="square" rtlCol="0">
            <a:spAutoFit/>
          </a:bodyPr>
          <a:lstStyle/>
          <a:p>
            <a:r>
              <a:rPr lang="fr-FR" i="1" dirty="0"/>
              <a:t>Le </a:t>
            </a:r>
            <a:r>
              <a:rPr lang="fr-FR" b="1" i="1" dirty="0"/>
              <a:t>racisme</a:t>
            </a:r>
            <a:r>
              <a:rPr lang="fr-FR" i="1" dirty="0"/>
              <a:t> est une </a:t>
            </a:r>
            <a:r>
              <a:rPr lang="fr-FR" i="1" dirty="0">
                <a:hlinkClick r:id="rId2" tooltip="Idéologie"/>
              </a:rPr>
              <a:t>idéologie</a:t>
            </a:r>
            <a:r>
              <a:rPr lang="fr-FR" i="1" dirty="0"/>
              <a:t> qui, partant du </a:t>
            </a:r>
            <a:r>
              <a:rPr lang="fr-FR" i="1" dirty="0">
                <a:hlinkClick r:id="rId3" tooltip="Postulat"/>
              </a:rPr>
              <a:t>postulat</a:t>
            </a:r>
            <a:r>
              <a:rPr lang="fr-FR" i="1" dirty="0"/>
              <a:t> de l'existence </a:t>
            </a:r>
            <a:r>
              <a:rPr lang="fr-FR" i="1" dirty="0" smtClean="0"/>
              <a:t>de « </a:t>
            </a:r>
            <a:r>
              <a:rPr lang="fr-FR" i="1" dirty="0"/>
              <a:t> </a:t>
            </a:r>
            <a:r>
              <a:rPr lang="fr-FR" i="1" dirty="0" smtClean="0">
                <a:hlinkClick r:id="rId4" tooltip="Races humaines"/>
              </a:rPr>
              <a:t> races humaines</a:t>
            </a:r>
            <a:r>
              <a:rPr lang="fr-FR" i="1" baseline="30000" dirty="0" smtClean="0"/>
              <a:t>  »</a:t>
            </a:r>
            <a:r>
              <a:rPr lang="fr-FR" i="1" dirty="0" smtClean="0"/>
              <a:t>,considère </a:t>
            </a:r>
            <a:r>
              <a:rPr lang="fr-FR" i="1" dirty="0"/>
              <a:t>que certaines races sont intrinsèquement supérieures à </a:t>
            </a:r>
            <a:r>
              <a:rPr lang="fr-FR" i="1" dirty="0" smtClean="0"/>
              <a:t>d'autres.(</a:t>
            </a:r>
            <a:r>
              <a:rPr lang="fr-FR" i="1" dirty="0" err="1" smtClean="0"/>
              <a:t>Wikipedia</a:t>
            </a:r>
            <a:r>
              <a:rPr lang="fr-FR" i="1" dirty="0" smtClean="0"/>
              <a:t>)</a:t>
            </a:r>
            <a:endParaRPr lang="fr-FR" i="1" dirty="0"/>
          </a:p>
        </p:txBody>
      </p:sp>
      <p:sp>
        <p:nvSpPr>
          <p:cNvPr id="6" name="Espace réservé du contenu 2"/>
          <p:cNvSpPr txBox="1">
            <a:spLocks/>
          </p:cNvSpPr>
          <p:nvPr/>
        </p:nvSpPr>
        <p:spPr>
          <a:xfrm>
            <a:off x="467544" y="3904456"/>
            <a:ext cx="8229600" cy="532656"/>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Qu’est ce qu’une race en biologie?</a:t>
            </a:r>
          </a:p>
        </p:txBody>
      </p:sp>
      <p:sp>
        <p:nvSpPr>
          <p:cNvPr id="7" name="ZoneTexte 6"/>
          <p:cNvSpPr txBox="1"/>
          <p:nvPr/>
        </p:nvSpPr>
        <p:spPr>
          <a:xfrm>
            <a:off x="539552" y="3419708"/>
            <a:ext cx="8424936" cy="369332"/>
          </a:xfrm>
          <a:prstGeom prst="rect">
            <a:avLst/>
          </a:prstGeom>
          <a:noFill/>
        </p:spPr>
        <p:txBody>
          <a:bodyPr wrap="square" rtlCol="0">
            <a:spAutoFit/>
          </a:bodyPr>
          <a:lstStyle/>
          <a:p>
            <a:r>
              <a:rPr lang="fr-FR" i="1" dirty="0"/>
              <a:t>On nomme </a:t>
            </a:r>
            <a:r>
              <a:rPr lang="fr-FR" b="1" i="1" dirty="0"/>
              <a:t>postulat</a:t>
            </a:r>
            <a:r>
              <a:rPr lang="fr-FR" i="1" dirty="0"/>
              <a:t> </a:t>
            </a:r>
            <a:r>
              <a:rPr lang="fr-FR" i="1" dirty="0" smtClean="0"/>
              <a:t>un</a:t>
            </a:r>
            <a:r>
              <a:rPr lang="fr-FR" i="1" dirty="0"/>
              <a:t> </a:t>
            </a:r>
            <a:r>
              <a:rPr lang="fr-FR" i="1" dirty="0">
                <a:hlinkClick r:id="rId5" tooltip="Principe"/>
              </a:rPr>
              <a:t>principe</a:t>
            </a:r>
            <a:r>
              <a:rPr lang="fr-FR" i="1" dirty="0"/>
              <a:t> non démontré utilisé dans la construction d'une </a:t>
            </a:r>
            <a:r>
              <a:rPr lang="fr-FR" i="1" dirty="0" smtClean="0">
                <a:hlinkClick r:id="rId6" tooltip="Théorie axiomatique"/>
              </a:rPr>
              <a:t>théorie</a:t>
            </a:r>
            <a:r>
              <a:rPr lang="fr-FR" i="1" dirty="0" smtClean="0"/>
              <a:t>.</a:t>
            </a:r>
            <a:endParaRPr lang="fr-FR" i="1" dirty="0"/>
          </a:p>
        </p:txBody>
      </p:sp>
      <p:sp>
        <p:nvSpPr>
          <p:cNvPr id="9" name="ZoneTexte 8"/>
          <p:cNvSpPr txBox="1"/>
          <p:nvPr/>
        </p:nvSpPr>
        <p:spPr>
          <a:xfrm>
            <a:off x="611560" y="4509120"/>
            <a:ext cx="8280920" cy="646331"/>
          </a:xfrm>
          <a:prstGeom prst="rect">
            <a:avLst/>
          </a:prstGeom>
          <a:noFill/>
        </p:spPr>
        <p:txBody>
          <a:bodyPr wrap="square" rtlCol="0">
            <a:spAutoFit/>
          </a:bodyPr>
          <a:lstStyle/>
          <a:p>
            <a:r>
              <a:rPr lang="fr-FR" dirty="0"/>
              <a:t>Chez les </a:t>
            </a:r>
            <a:r>
              <a:rPr lang="fr-FR" dirty="0">
                <a:hlinkClick r:id="rId7" tooltip="Animal domestique"/>
              </a:rPr>
              <a:t>animaux domestiques</a:t>
            </a:r>
            <a:r>
              <a:rPr lang="fr-FR" dirty="0"/>
              <a:t>, la </a:t>
            </a:r>
            <a:r>
              <a:rPr lang="fr-FR" b="1" dirty="0"/>
              <a:t>race</a:t>
            </a:r>
            <a:r>
              <a:rPr lang="fr-FR" dirty="0"/>
              <a:t> est un </a:t>
            </a:r>
            <a:r>
              <a:rPr lang="fr-FR" dirty="0">
                <a:hlinkClick r:id="rId8" tooltip="Rang taxinomique"/>
              </a:rPr>
              <a:t>rang </a:t>
            </a:r>
            <a:r>
              <a:rPr lang="fr-FR" dirty="0" smtClean="0"/>
              <a:t>de classification</a:t>
            </a:r>
            <a:r>
              <a:rPr lang="fr-FR" dirty="0"/>
              <a:t> inférieur à l'</a:t>
            </a:r>
            <a:r>
              <a:rPr lang="fr-FR" dirty="0">
                <a:hlinkClick r:id="rId9" tooltip="Espèce"/>
              </a:rPr>
              <a:t>espèce</a:t>
            </a:r>
            <a:r>
              <a:rPr lang="fr-FR" dirty="0"/>
              <a:t>. Les races sont distinguées à des fins d'</a:t>
            </a:r>
            <a:r>
              <a:rPr lang="fr-FR" dirty="0">
                <a:hlinkClick r:id="rId10" tooltip="Élevage"/>
              </a:rPr>
              <a:t>élevage</a:t>
            </a:r>
            <a:r>
              <a:rPr lang="fr-FR" dirty="0"/>
              <a:t> et de </a:t>
            </a:r>
            <a:r>
              <a:rPr lang="fr-FR" dirty="0">
                <a:hlinkClick r:id="rId11" tooltip="Sélection (biologie)"/>
              </a:rPr>
              <a:t>sélection</a:t>
            </a:r>
            <a:r>
              <a:rPr lang="fr-FR"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0-#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0-#ppt_w/2"/>
                                          </p:val>
                                        </p:tav>
                                        <p:tav tm="100000">
                                          <p:val>
                                            <p:strVal val="#ppt_x"/>
                                          </p:val>
                                        </p:tav>
                                      </p:tavLst>
                                    </p:anim>
                                    <p:anim calcmode="lin" valueType="num">
                                      <p:cBhvr additive="base">
                                        <p:cTn id="26"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0-#ppt_w/2"/>
                                          </p:val>
                                        </p:tav>
                                        <p:tav tm="100000">
                                          <p:val>
                                            <p:strVal val="#ppt_x"/>
                                          </p:val>
                                        </p:tav>
                                      </p:tavLst>
                                    </p:anim>
                                    <p:anim calcmode="lin" valueType="num">
                                      <p:cBhvr additive="base">
                                        <p:cTn id="32"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3" name="Sous-titre 2"/>
          <p:cNvSpPr>
            <a:spLocks noGrp="1"/>
          </p:cNvSpPr>
          <p:nvPr>
            <p:ph type="subTitle" idx="1"/>
          </p:nvPr>
        </p:nvSpPr>
        <p:spPr/>
        <p:txBody>
          <a:bodyPr/>
          <a:lstStyle/>
          <a:p>
            <a:endParaRPr lang="fr-FR" dirty="0"/>
          </a:p>
        </p:txBody>
      </p:sp>
      <p:pic>
        <p:nvPicPr>
          <p:cNvPr id="5" name="Image 4" descr="races-de-chats-290180.jpg"/>
          <p:cNvPicPr>
            <a:picLocks noChangeAspect="1"/>
          </p:cNvPicPr>
          <p:nvPr/>
        </p:nvPicPr>
        <p:blipFill>
          <a:blip r:embed="rId2" cstate="print"/>
          <a:stretch>
            <a:fillRect/>
          </a:stretch>
        </p:blipFill>
        <p:spPr>
          <a:xfrm>
            <a:off x="0" y="417195"/>
            <a:ext cx="9144000" cy="602361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races-de-chiens-290540.jpg"/>
          <p:cNvPicPr>
            <a:picLocks noGrp="1" noChangeAspect="1"/>
          </p:cNvPicPr>
          <p:nvPr>
            <p:ph idx="1"/>
          </p:nvPr>
        </p:nvPicPr>
        <p:blipFill>
          <a:blip r:embed="rId2" cstate="print"/>
          <a:stretch>
            <a:fillRect/>
          </a:stretch>
        </p:blipFill>
        <p:spPr>
          <a:xfrm>
            <a:off x="1136734" y="1600200"/>
            <a:ext cx="6870532" cy="4525963"/>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pic>
        <p:nvPicPr>
          <p:cNvPr id="4" name="Espace réservé du contenu 3" descr="timbres-vaches.jpg"/>
          <p:cNvPicPr>
            <a:picLocks noGrp="1" noChangeAspect="1"/>
          </p:cNvPicPr>
          <p:nvPr>
            <p:ph idx="1"/>
          </p:nvPr>
        </p:nvPicPr>
        <p:blipFill>
          <a:blip r:embed="rId2" cstate="print"/>
          <a:stretch>
            <a:fillRect/>
          </a:stretch>
        </p:blipFill>
        <p:spPr>
          <a:xfrm>
            <a:off x="635658" y="1600200"/>
            <a:ext cx="7872684" cy="4525963"/>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pic>
        <p:nvPicPr>
          <p:cNvPr id="5" name="Image 4" descr="Un-médicament-contre-le-racisme1.jpg"/>
          <p:cNvPicPr>
            <a:picLocks noChangeAspect="1"/>
          </p:cNvPicPr>
          <p:nvPr/>
        </p:nvPicPr>
        <p:blipFill>
          <a:blip r:embed="rId2" cstate="print"/>
          <a:stretch>
            <a:fillRect/>
          </a:stretch>
        </p:blipFill>
        <p:spPr>
          <a:xfrm>
            <a:off x="2143125" y="919163"/>
            <a:ext cx="3220963" cy="3328328"/>
          </a:xfrm>
          <a:prstGeom prst="rect">
            <a:avLst/>
          </a:prstGeom>
        </p:spPr>
      </p:pic>
      <p:sp>
        <p:nvSpPr>
          <p:cNvPr id="6" name="ZoneTexte 5"/>
          <p:cNvSpPr txBox="1"/>
          <p:nvPr/>
        </p:nvSpPr>
        <p:spPr>
          <a:xfrm>
            <a:off x="539552" y="4437112"/>
            <a:ext cx="8280920" cy="2031325"/>
          </a:xfrm>
          <a:prstGeom prst="rect">
            <a:avLst/>
          </a:prstGeom>
          <a:noFill/>
        </p:spPr>
        <p:txBody>
          <a:bodyPr wrap="square" rtlCol="0">
            <a:spAutoFit/>
          </a:bodyPr>
          <a:lstStyle/>
          <a:p>
            <a:r>
              <a:rPr lang="fr-FR" dirty="0"/>
              <a:t>La notion de </a:t>
            </a:r>
            <a:r>
              <a:rPr lang="fr-FR" b="1" dirty="0"/>
              <a:t>race humaine</a:t>
            </a:r>
            <a:r>
              <a:rPr lang="fr-FR" dirty="0"/>
              <a:t> est employée pour établir des classifications internes à l'</a:t>
            </a:r>
            <a:r>
              <a:rPr lang="fr-FR" dirty="0">
                <a:hlinkClick r:id="rId3" tooltip="Homo sapiens"/>
              </a:rPr>
              <a:t>espèce humaine</a:t>
            </a:r>
            <a:r>
              <a:rPr lang="fr-FR" dirty="0"/>
              <a:t> selon des critères </a:t>
            </a:r>
            <a:r>
              <a:rPr lang="fr-FR" dirty="0" smtClean="0"/>
              <a:t>morphologiques. </a:t>
            </a:r>
            <a:endParaRPr lang="fr-FR" dirty="0"/>
          </a:p>
          <a:p>
            <a:r>
              <a:rPr lang="fr-FR" dirty="0"/>
              <a:t>Les études scientifiques, fondées depuis le milieu du </a:t>
            </a:r>
            <a:r>
              <a:rPr lang="fr-FR" cap="small" dirty="0" err="1">
                <a:hlinkClick r:id="rId4" tooltip="XXe siècle"/>
              </a:rPr>
              <a:t>xx</a:t>
            </a:r>
            <a:r>
              <a:rPr lang="fr-FR" baseline="30000" dirty="0" err="1">
                <a:hlinkClick r:id="rId4" tooltip="XXe siècle"/>
              </a:rPr>
              <a:t>e</a:t>
            </a:r>
            <a:r>
              <a:rPr lang="fr-FR" dirty="0">
                <a:hlinkClick r:id="rId4" tooltip="XXe siècle"/>
              </a:rPr>
              <a:t> siècle</a:t>
            </a:r>
            <a:r>
              <a:rPr lang="fr-FR" dirty="0"/>
              <a:t> sur la </a:t>
            </a:r>
            <a:r>
              <a:rPr lang="fr-FR" dirty="0">
                <a:hlinkClick r:id="rId5" tooltip="Génétique"/>
              </a:rPr>
              <a:t>génétique</a:t>
            </a:r>
            <a:r>
              <a:rPr lang="fr-FR" dirty="0"/>
              <a:t>, ont montré que le concept de « race » n'est pas pertinent pour caractériser les différents sous-groupes géographiques de l'espèce humaine car la variabilité génétique entre individus d'un même sous-groupe est plus importante que la variabilité génétique moyenne entre </a:t>
            </a:r>
            <a:r>
              <a:rPr lang="fr-FR" dirty="0" smtClean="0"/>
              <a:t>sous-groupes.</a:t>
            </a:r>
            <a:r>
              <a:rPr lang="fr-FR" dirty="0"/>
              <a:t> </a:t>
            </a:r>
            <a:r>
              <a:rPr lang="fr-FR" dirty="0" smtClean="0"/>
              <a:t>«sur la</a:t>
            </a:r>
            <a:r>
              <a:rPr lang="fr-FR" dirty="0"/>
              <a:t> déclaration sur la race » en </a:t>
            </a:r>
            <a:r>
              <a:rPr lang="fr-FR" dirty="0">
                <a:hlinkClick r:id="rId6" tooltip="1950"/>
              </a:rPr>
              <a:t>1950</a:t>
            </a:r>
            <a:r>
              <a:rPr lang="fr-FR" dirty="0"/>
              <a:t> par l'</a:t>
            </a:r>
            <a:r>
              <a:rPr lang="fr-FR" dirty="0">
                <a:hlinkClick r:id="rId7" tooltip="Organisation des Nations unies pour l'éducation, la science et la culture"/>
              </a:rPr>
              <a:t>UNESCO</a:t>
            </a:r>
            <a:endParaRPr lang="fr-FR" dirty="0"/>
          </a:p>
        </p:txBody>
      </p:sp>
      <p:sp>
        <p:nvSpPr>
          <p:cNvPr id="8" name="ZoneTexte 7"/>
          <p:cNvSpPr txBox="1"/>
          <p:nvPr/>
        </p:nvSpPr>
        <p:spPr>
          <a:xfrm>
            <a:off x="611560" y="188640"/>
            <a:ext cx="5110566" cy="461665"/>
          </a:xfrm>
          <a:prstGeom prst="rect">
            <a:avLst/>
          </a:prstGeom>
          <a:noFill/>
        </p:spPr>
        <p:txBody>
          <a:bodyPr wrap="none" rtlCol="0">
            <a:spAutoFit/>
          </a:bodyPr>
          <a:lstStyle/>
          <a:p>
            <a:r>
              <a:rPr lang="fr-FR" sz="2400" b="1" dirty="0" smtClean="0">
                <a:solidFill>
                  <a:srgbClr val="FF0000"/>
                </a:solidFill>
              </a:rPr>
              <a:t>Alors ….existe-t-il des races humaines?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heckerboard(across)">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pic>
        <p:nvPicPr>
          <p:cNvPr id="4" name="Espace réservé du contenu 3" descr="liste_Le-racisme-dans-la-litterature-jeunesse_496.jpeg"/>
          <p:cNvPicPr>
            <a:picLocks noGrp="1" noChangeAspect="1"/>
          </p:cNvPicPr>
          <p:nvPr>
            <p:ph idx="1"/>
          </p:nvPr>
        </p:nvPicPr>
        <p:blipFill>
          <a:blip r:embed="rId2" cstate="print"/>
          <a:stretch>
            <a:fillRect/>
          </a:stretch>
        </p:blipFill>
        <p:spPr>
          <a:xfrm>
            <a:off x="2371725" y="2296319"/>
            <a:ext cx="4400550" cy="3133725"/>
          </a:xfrm>
        </p:spPr>
      </p:pic>
      <p:sp>
        <p:nvSpPr>
          <p:cNvPr id="5" name="Rectangle 4"/>
          <p:cNvSpPr/>
          <p:nvPr/>
        </p:nvSpPr>
        <p:spPr>
          <a:xfrm>
            <a:off x="539552" y="260648"/>
            <a:ext cx="8136904" cy="369332"/>
          </a:xfrm>
          <a:prstGeom prst="rect">
            <a:avLst/>
          </a:prstGeom>
        </p:spPr>
        <p:txBody>
          <a:bodyPr wrap="square">
            <a:spAutoFit/>
          </a:bodyPr>
          <a:lstStyle/>
          <a:p>
            <a:r>
              <a:rPr lang="fr-FR" b="1" dirty="0" smtClean="0">
                <a:solidFill>
                  <a:srgbClr val="FF0000"/>
                </a:solidFill>
              </a:rPr>
              <a:t>L’idée de racisme vous semble-t-elle juste en biologie?</a:t>
            </a:r>
            <a:endParaRPr lang="fr-FR"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heckerboard(across)">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3528" y="0"/>
            <a:ext cx="8132440" cy="677937"/>
          </a:xfrm>
        </p:spPr>
        <p:txBody>
          <a:bodyPr>
            <a:normAutofit/>
          </a:bodyPr>
          <a:lstStyle/>
          <a:p>
            <a:r>
              <a:rPr lang="fr-FR" sz="2400" u="sng" dirty="0" smtClean="0"/>
              <a:t>II- Le support des informations des caractères héréditaires</a:t>
            </a:r>
            <a:endParaRPr lang="fr-FR" sz="2400" u="sng" dirty="0"/>
          </a:p>
        </p:txBody>
      </p:sp>
      <p:sp>
        <p:nvSpPr>
          <p:cNvPr id="3" name="Sous-titre 2"/>
          <p:cNvSpPr>
            <a:spLocks noGrp="1"/>
          </p:cNvSpPr>
          <p:nvPr>
            <p:ph type="subTitle" idx="1"/>
          </p:nvPr>
        </p:nvSpPr>
        <p:spPr>
          <a:xfrm>
            <a:off x="683568" y="548680"/>
            <a:ext cx="8460432" cy="936104"/>
          </a:xfrm>
        </p:spPr>
        <p:txBody>
          <a:bodyPr>
            <a:normAutofit/>
          </a:bodyPr>
          <a:lstStyle/>
          <a:p>
            <a:pPr algn="l"/>
            <a:r>
              <a:rPr lang="fr-FR" sz="2400" dirty="0" smtClean="0">
                <a:solidFill>
                  <a:srgbClr val="92D050"/>
                </a:solidFill>
              </a:rPr>
              <a:t>Où sont localisés les supports des informations des caractères héréditaires d’un individu?</a:t>
            </a:r>
            <a:endParaRPr lang="fr-FR" sz="2400" dirty="0">
              <a:solidFill>
                <a:srgbClr val="92D050"/>
              </a:solidFill>
            </a:endParaRPr>
          </a:p>
        </p:txBody>
      </p:sp>
      <p:sp>
        <p:nvSpPr>
          <p:cNvPr id="4" name="Titre 1"/>
          <p:cNvSpPr txBox="1">
            <a:spLocks/>
          </p:cNvSpPr>
          <p:nvPr/>
        </p:nvSpPr>
        <p:spPr>
          <a:xfrm>
            <a:off x="755576" y="1340768"/>
            <a:ext cx="3744416" cy="504056"/>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fr-FR" sz="2400" b="0" i="0" u="sng" strike="noStrike" kern="1200" cap="none" spc="0" normalizeH="0" baseline="0" noProof="0" dirty="0" smtClean="0">
                <a:ln>
                  <a:noFill/>
                </a:ln>
                <a:solidFill>
                  <a:schemeClr val="tx1"/>
                </a:solidFill>
                <a:effectLst/>
                <a:uLnTx/>
                <a:uFillTx/>
                <a:latin typeface="+mj-lt"/>
                <a:ea typeface="+mj-ea"/>
                <a:cs typeface="+mj-cs"/>
              </a:rPr>
              <a:t>1-Rappels de 6</a:t>
            </a:r>
            <a:r>
              <a:rPr kumimoji="0" lang="fr-FR" sz="2400" b="0" i="0" u="sng" strike="noStrike" kern="1200" cap="none" spc="0" normalizeH="0" baseline="30000" noProof="0" dirty="0" smtClean="0">
                <a:ln>
                  <a:noFill/>
                </a:ln>
                <a:solidFill>
                  <a:schemeClr val="tx1"/>
                </a:solidFill>
                <a:effectLst/>
                <a:uLnTx/>
                <a:uFillTx/>
                <a:latin typeface="+mj-lt"/>
                <a:ea typeface="+mj-ea"/>
                <a:cs typeface="+mj-cs"/>
              </a:rPr>
              <a:t>ème</a:t>
            </a:r>
            <a:r>
              <a:rPr kumimoji="0" lang="fr-FR" sz="2400" b="0" i="0" u="sng" strike="noStrike" kern="1200" cap="none" spc="0" normalizeH="0" baseline="0" noProof="0" dirty="0" smtClean="0">
                <a:ln>
                  <a:noFill/>
                </a:ln>
                <a:solidFill>
                  <a:schemeClr val="tx1"/>
                </a:solidFill>
                <a:effectLst/>
                <a:uLnTx/>
                <a:uFillTx/>
                <a:latin typeface="+mj-lt"/>
                <a:ea typeface="+mj-ea"/>
                <a:cs typeface="+mj-cs"/>
              </a:rPr>
              <a:t> et de 4</a:t>
            </a:r>
            <a:r>
              <a:rPr kumimoji="0" lang="fr-FR" sz="2400" b="0" i="0" u="sng" strike="noStrike" kern="1200" cap="none" spc="0" normalizeH="0" baseline="30000" noProof="0" dirty="0" smtClean="0">
                <a:ln>
                  <a:noFill/>
                </a:ln>
                <a:solidFill>
                  <a:schemeClr val="tx1"/>
                </a:solidFill>
                <a:effectLst/>
                <a:uLnTx/>
                <a:uFillTx/>
                <a:latin typeface="+mj-lt"/>
                <a:ea typeface="+mj-ea"/>
                <a:cs typeface="+mj-cs"/>
              </a:rPr>
              <a:t>ème</a:t>
            </a:r>
            <a:endParaRPr kumimoji="0" lang="fr-FR" sz="2400" b="0" i="0" u="sng" strike="noStrike" kern="1200" cap="none" spc="0" normalizeH="0" baseline="0" noProof="0" dirty="0" smtClean="0">
              <a:ln>
                <a:noFill/>
              </a:ln>
              <a:solidFill>
                <a:schemeClr val="tx1"/>
              </a:solidFill>
              <a:effectLst/>
              <a:uLnTx/>
              <a:uFillTx/>
              <a:latin typeface="+mj-lt"/>
              <a:ea typeface="+mj-ea"/>
              <a:cs typeface="+mj-cs"/>
            </a:endParaRPr>
          </a:p>
        </p:txBody>
      </p:sp>
      <p:sp>
        <p:nvSpPr>
          <p:cNvPr id="5" name="ZoneTexte 4"/>
          <p:cNvSpPr txBox="1"/>
          <p:nvPr/>
        </p:nvSpPr>
        <p:spPr>
          <a:xfrm>
            <a:off x="789365" y="1772816"/>
            <a:ext cx="8175123" cy="4278094"/>
          </a:xfrm>
          <a:prstGeom prst="rect">
            <a:avLst/>
          </a:prstGeom>
          <a:noFill/>
        </p:spPr>
        <p:txBody>
          <a:bodyPr wrap="square" rtlCol="0">
            <a:spAutoFit/>
          </a:bodyPr>
          <a:lstStyle/>
          <a:p>
            <a:r>
              <a:rPr lang="fr-FR" sz="1600" b="1" dirty="0"/>
              <a:t>Activités : Rappels sur des notions de 6èmes et de 4èmes</a:t>
            </a:r>
            <a:endParaRPr lang="fr-FR" sz="1600" dirty="0"/>
          </a:p>
          <a:p>
            <a:r>
              <a:rPr lang="fr-FR" sz="1600" dirty="0"/>
              <a:t>1) Quelle est l’unité de base de tous les êtres vivants ? Justifiez.</a:t>
            </a:r>
          </a:p>
          <a:p>
            <a:r>
              <a:rPr lang="fr-FR" sz="1600" dirty="0"/>
              <a:t>……………………………………………………………………………………………………………………………………………………..</a:t>
            </a:r>
          </a:p>
          <a:p>
            <a:r>
              <a:rPr lang="fr-FR" sz="1600" dirty="0"/>
              <a:t>2) D’où proviennent-elles chez l’être humain?……………………………………………………………………………………………………</a:t>
            </a:r>
          </a:p>
          <a:p>
            <a:r>
              <a:rPr lang="fr-FR" sz="1600" dirty="0"/>
              <a:t>……………………………………………………………………………………………………………………………</a:t>
            </a:r>
          </a:p>
          <a:p>
            <a:r>
              <a:rPr lang="fr-FR" sz="1600" dirty="0"/>
              <a:t>……………………………………………………………………………………………………………………………</a:t>
            </a:r>
          </a:p>
          <a:p>
            <a:r>
              <a:rPr lang="fr-FR" sz="1600" dirty="0"/>
              <a:t>3) Schématisez le début de leur histoire </a:t>
            </a:r>
            <a:r>
              <a:rPr lang="fr-FR" sz="1600" dirty="0" smtClean="0"/>
              <a:t>:</a:t>
            </a:r>
          </a:p>
          <a:p>
            <a:r>
              <a:rPr lang="fr-FR" sz="1600" dirty="0"/>
              <a:t> </a:t>
            </a:r>
            <a:r>
              <a:rPr lang="fr-FR" sz="1600" dirty="0" smtClean="0">
                <a:solidFill>
                  <a:srgbClr val="FF0000"/>
                </a:solidFill>
              </a:rPr>
              <a:t>http://www.fiv.fr/choix-embryon-fiv/</a:t>
            </a:r>
          </a:p>
          <a:p>
            <a:endParaRPr lang="fr-FR" sz="1600" dirty="0"/>
          </a:p>
          <a:p>
            <a:r>
              <a:rPr lang="fr-FR" sz="1600" dirty="0"/>
              <a:t> </a:t>
            </a:r>
          </a:p>
          <a:p>
            <a:r>
              <a:rPr lang="fr-FR" sz="1600" dirty="0"/>
              <a:t> </a:t>
            </a:r>
          </a:p>
          <a:p>
            <a:r>
              <a:rPr lang="fr-FR" sz="1600" dirty="0"/>
              <a:t> </a:t>
            </a:r>
          </a:p>
          <a:p>
            <a:r>
              <a:rPr lang="fr-FR" sz="1600" dirty="0"/>
              <a:t> </a:t>
            </a:r>
          </a:p>
          <a:p>
            <a:r>
              <a:rPr lang="fr-FR" sz="1600" dirty="0"/>
              <a:t> </a:t>
            </a:r>
          </a:p>
          <a:p>
            <a:r>
              <a:rPr lang="fr-FR" sz="1600" dirty="0"/>
              <a:t> </a:t>
            </a:r>
          </a:p>
          <a:p>
            <a:r>
              <a:rPr lang="fr-FR" sz="16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0-#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ox(in)">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1"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ppt_x"/>
                                          </p:val>
                                        </p:tav>
                                        <p:tav tm="100000">
                                          <p:val>
                                            <p:strVal val="#ppt_x"/>
                                          </p:val>
                                        </p:tav>
                                      </p:tavLst>
                                    </p:anim>
                                    <p:anim calcmode="lin" valueType="num">
                                      <p:cBhvr additive="base">
                                        <p:cTn id="3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5"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611560" y="332657"/>
            <a:ext cx="8175123" cy="2554545"/>
          </a:xfrm>
          <a:prstGeom prst="rect">
            <a:avLst/>
          </a:prstGeom>
          <a:noFill/>
        </p:spPr>
        <p:txBody>
          <a:bodyPr wrap="square" rtlCol="0">
            <a:spAutoFit/>
          </a:bodyPr>
          <a:lstStyle/>
          <a:p>
            <a:r>
              <a:rPr lang="fr-FR" sz="1600" b="1" dirty="0"/>
              <a:t>Activités : Rappels sur des notions de 6èmes et de 4èmes</a:t>
            </a:r>
            <a:endParaRPr lang="fr-FR" sz="1600" dirty="0"/>
          </a:p>
          <a:p>
            <a:pPr marL="342900" indent="-342900">
              <a:buAutoNum type="arabicParenR"/>
            </a:pPr>
            <a:r>
              <a:rPr lang="fr-FR" sz="1600" dirty="0" smtClean="0"/>
              <a:t>Quelle </a:t>
            </a:r>
            <a:r>
              <a:rPr lang="fr-FR" sz="1600" dirty="0"/>
              <a:t>est l’unité de base de tous les êtres vivants ? Justifiez.</a:t>
            </a:r>
          </a:p>
          <a:p>
            <a:pPr marL="342900" indent="-342900">
              <a:buAutoNum type="arabicParenR"/>
            </a:pPr>
            <a:endParaRPr lang="fr-FR" sz="1600" dirty="0"/>
          </a:p>
          <a:p>
            <a:r>
              <a:rPr lang="fr-FR" sz="1600" dirty="0"/>
              <a:t> </a:t>
            </a:r>
          </a:p>
          <a:p>
            <a:r>
              <a:rPr lang="fr-FR" sz="1600" dirty="0"/>
              <a:t> </a:t>
            </a:r>
          </a:p>
          <a:p>
            <a:r>
              <a:rPr lang="fr-FR" sz="1600" dirty="0"/>
              <a:t> </a:t>
            </a:r>
          </a:p>
          <a:p>
            <a:r>
              <a:rPr lang="fr-FR" sz="1600" dirty="0"/>
              <a:t> </a:t>
            </a:r>
          </a:p>
          <a:p>
            <a:r>
              <a:rPr lang="fr-FR" sz="1600" dirty="0"/>
              <a:t> </a:t>
            </a:r>
          </a:p>
          <a:p>
            <a:r>
              <a:rPr lang="fr-FR" sz="1600" dirty="0"/>
              <a:t> </a:t>
            </a:r>
          </a:p>
          <a:p>
            <a:r>
              <a:rPr lang="fr-FR" sz="1600" dirty="0"/>
              <a:t> </a:t>
            </a:r>
          </a:p>
        </p:txBody>
      </p:sp>
      <p:sp>
        <p:nvSpPr>
          <p:cNvPr id="6" name="Rectangle 5"/>
          <p:cNvSpPr/>
          <p:nvPr/>
        </p:nvSpPr>
        <p:spPr>
          <a:xfrm>
            <a:off x="611560" y="2780928"/>
            <a:ext cx="8280920" cy="369332"/>
          </a:xfrm>
          <a:prstGeom prst="rect">
            <a:avLst/>
          </a:prstGeom>
        </p:spPr>
        <p:txBody>
          <a:bodyPr wrap="square">
            <a:spAutoFit/>
          </a:bodyPr>
          <a:lstStyle/>
          <a:p>
            <a:r>
              <a:rPr lang="fr-FR" dirty="0" smtClean="0"/>
              <a:t>2) D’où proviennent-elles chez l’être </a:t>
            </a:r>
            <a:r>
              <a:rPr lang="fr-FR" dirty="0" smtClean="0"/>
              <a:t>humain?</a:t>
            </a:r>
            <a:endParaRPr lang="fr-FR" dirty="0" smtClean="0"/>
          </a:p>
        </p:txBody>
      </p:sp>
      <p:sp>
        <p:nvSpPr>
          <p:cNvPr id="7" name="Rectangle 6"/>
          <p:cNvSpPr/>
          <p:nvPr/>
        </p:nvSpPr>
        <p:spPr>
          <a:xfrm>
            <a:off x="611560" y="4077072"/>
            <a:ext cx="8280920" cy="646331"/>
          </a:xfrm>
          <a:prstGeom prst="rect">
            <a:avLst/>
          </a:prstGeom>
        </p:spPr>
        <p:txBody>
          <a:bodyPr wrap="square">
            <a:spAutoFit/>
          </a:bodyPr>
          <a:lstStyle/>
          <a:p>
            <a:r>
              <a:rPr lang="fr-FR" dirty="0" smtClean="0"/>
              <a:t>3) Schématisez le début de leur histoire :</a:t>
            </a:r>
          </a:p>
          <a:p>
            <a:r>
              <a:rPr lang="fr-FR" dirty="0" smtClean="0"/>
              <a:t> </a:t>
            </a:r>
            <a:r>
              <a:rPr lang="fr-FR" dirty="0" smtClean="0">
                <a:solidFill>
                  <a:srgbClr val="FF0000"/>
                </a:solidFill>
              </a:rPr>
              <a:t>http://www.fiv.fr/choix-embryon-fiv/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0-#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noGrp="1"/>
          </p:cNvSpPr>
          <p:nvPr>
            <p:ph type="ctrTitle"/>
          </p:nvPr>
        </p:nvSpPr>
        <p:spPr>
          <a:xfrm>
            <a:off x="251520" y="466950"/>
            <a:ext cx="8712968" cy="5262979"/>
          </a:xfrm>
          <a:prstGeom prst="rect">
            <a:avLst/>
          </a:prstGeom>
          <a:noFill/>
        </p:spPr>
        <p:txBody>
          <a:bodyPr wrap="square" rtlCol="0">
            <a:spAutoFit/>
          </a:bodyPr>
          <a:lstStyle/>
          <a:p>
            <a:pPr algn="l"/>
            <a:r>
              <a:rPr lang="fr-FR" sz="1600" dirty="0" smtClean="0"/>
              <a:t>4) Schématisez cette unité et légendez (aide possible p8-9)  </a:t>
            </a:r>
            <a:br>
              <a:rPr lang="fr-FR" sz="1600" dirty="0" smtClean="0"/>
            </a:br>
            <a:r>
              <a:rPr lang="fr-FR" sz="1600" dirty="0" smtClean="0"/>
              <a:t>                                   Titre :………………………………………………………………………………………………..</a:t>
            </a:r>
            <a:br>
              <a:rPr lang="fr-FR" sz="1600" dirty="0" smtClean="0"/>
            </a:br>
            <a:r>
              <a:rPr lang="fr-FR" sz="1600" dirty="0" smtClean="0"/>
              <a:t> </a:t>
            </a:r>
            <a:br>
              <a:rPr lang="fr-FR" sz="1600" dirty="0" smtClean="0"/>
            </a:br>
            <a:r>
              <a:rPr lang="fr-FR" sz="1600" dirty="0" smtClean="0"/>
              <a:t> 					  </a:t>
            </a:r>
            <a:br>
              <a:rPr lang="fr-FR" sz="1600" dirty="0" smtClean="0"/>
            </a:br>
            <a:r>
              <a:rPr lang="fr-FR" sz="1600" dirty="0" smtClean="0"/>
              <a:t> </a:t>
            </a:r>
            <a:br>
              <a:rPr lang="fr-FR" sz="1600" dirty="0" smtClean="0"/>
            </a:br>
            <a:r>
              <a:rPr lang="fr-FR" sz="1600" dirty="0" smtClean="0"/>
              <a:t> </a:t>
            </a:r>
            <a:br>
              <a:rPr lang="fr-FR" sz="1600" dirty="0" smtClean="0"/>
            </a:br>
            <a:r>
              <a:rPr lang="fr-FR" sz="1600" dirty="0" smtClean="0"/>
              <a:t> 					 	      </a:t>
            </a:r>
            <a:r>
              <a:rPr lang="fr-FR" sz="1600" dirty="0" smtClean="0"/>
              <a:t>		</a:t>
            </a:r>
            <a:r>
              <a:rPr lang="fr-FR" sz="1600" dirty="0" smtClean="0"/>
              <a:t/>
            </a:r>
            <a:br>
              <a:rPr lang="fr-FR" sz="1600" dirty="0" smtClean="0"/>
            </a:br>
            <a:r>
              <a:rPr lang="fr-FR" sz="1600" dirty="0" smtClean="0"/>
              <a:t> </a:t>
            </a:r>
            <a:br>
              <a:rPr lang="fr-FR" sz="1600" dirty="0" smtClean="0"/>
            </a:br>
            <a:r>
              <a:rPr lang="fr-FR" sz="1600" dirty="0" smtClean="0"/>
              <a:t> 					  </a:t>
            </a:r>
            <a:br>
              <a:rPr lang="fr-FR" sz="1600" dirty="0" smtClean="0"/>
            </a:br>
            <a:r>
              <a:rPr lang="fr-FR" sz="1600" dirty="0" smtClean="0"/>
              <a:t> </a:t>
            </a:r>
            <a:br>
              <a:rPr lang="fr-FR" sz="1600" dirty="0" smtClean="0"/>
            </a:br>
            <a:r>
              <a:rPr lang="fr-FR" sz="1600" dirty="0" smtClean="0"/>
              <a:t> </a:t>
            </a:r>
            <a:br>
              <a:rPr lang="fr-FR" sz="1600" dirty="0" smtClean="0"/>
            </a:br>
            <a:r>
              <a:rPr lang="fr-FR" sz="1600" dirty="0" smtClean="0"/>
              <a:t> </a:t>
            </a:r>
            <a:br>
              <a:rPr lang="fr-FR" sz="1600" dirty="0" smtClean="0"/>
            </a:br>
            <a:r>
              <a:rPr lang="fr-FR" sz="1600" dirty="0" smtClean="0"/>
              <a:t>Observation au grossissement : X….</a:t>
            </a:r>
            <a:br>
              <a:rPr lang="fr-FR" sz="1600" dirty="0" smtClean="0"/>
            </a:br>
            <a:r>
              <a:rPr lang="fr-FR" sz="1600" dirty="0" smtClean="0"/>
              <a:t/>
            </a:r>
            <a:br>
              <a:rPr lang="fr-FR" sz="1600" dirty="0" smtClean="0"/>
            </a:br>
            <a:r>
              <a:rPr lang="fr-FR" sz="1600" dirty="0" smtClean="0"/>
              <a:t>5) Posez une hypothèse sur la localisation de l’information des caractères héréditaires d’un individu ?</a:t>
            </a:r>
            <a:br>
              <a:rPr lang="fr-FR" sz="1600" dirty="0" smtClean="0"/>
            </a:br>
            <a:r>
              <a:rPr lang="fr-FR" sz="1600" dirty="0" smtClean="0"/>
              <a:t>…………………………………………………………………………………………………………………………………………………………..</a:t>
            </a:r>
            <a:br>
              <a:rPr lang="fr-FR" sz="1600" dirty="0" smtClean="0"/>
            </a:br>
            <a:r>
              <a:rPr lang="fr-FR" sz="1600" dirty="0" smtClean="0"/>
              <a:t>…………………………………………………………………………………………………………………………………………………………..</a:t>
            </a:r>
            <a:br>
              <a:rPr lang="fr-FR" sz="1600" dirty="0" smtClean="0"/>
            </a:br>
            <a:r>
              <a:rPr lang="fr-FR" sz="1600" dirty="0" smtClean="0"/>
              <a:t>…………………………………………………………………………………………………………………………………………………………..</a:t>
            </a:r>
            <a:br>
              <a:rPr lang="fr-FR" sz="1600" dirty="0" smtClean="0"/>
            </a:br>
            <a:r>
              <a:rPr lang="fr-FR" sz="1600" dirty="0" smtClean="0"/>
              <a:t>…………………………………………………………………………………………………………………………………………………………..</a:t>
            </a:r>
            <a:br>
              <a:rPr lang="fr-FR" sz="1600" dirty="0" smtClean="0"/>
            </a:br>
            <a:r>
              <a:rPr lang="fr-FR" sz="1600" dirty="0" smtClean="0"/>
              <a:t/>
            </a:r>
            <a:br>
              <a:rPr lang="fr-FR" sz="1600" dirty="0" smtClean="0"/>
            </a:br>
            <a:endParaRPr lang="fr-FR" sz="1600" dirty="0"/>
          </a:p>
        </p:txBody>
      </p:sp>
      <p:sp>
        <p:nvSpPr>
          <p:cNvPr id="3" name="Ellipse 2"/>
          <p:cNvSpPr/>
          <p:nvPr/>
        </p:nvSpPr>
        <p:spPr>
          <a:xfrm>
            <a:off x="683568" y="1124744"/>
            <a:ext cx="3312368" cy="20882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llipse 4"/>
          <p:cNvSpPr/>
          <p:nvPr/>
        </p:nvSpPr>
        <p:spPr>
          <a:xfrm>
            <a:off x="2915816" y="1772816"/>
            <a:ext cx="351656" cy="5040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avec flèche 6"/>
          <p:cNvCxnSpPr/>
          <p:nvPr/>
        </p:nvCxnSpPr>
        <p:spPr>
          <a:xfrm>
            <a:off x="3419872" y="1412776"/>
            <a:ext cx="1512168" cy="0"/>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8" name="Connecteur droit avec flèche 7"/>
          <p:cNvCxnSpPr/>
          <p:nvPr/>
        </p:nvCxnSpPr>
        <p:spPr>
          <a:xfrm>
            <a:off x="3275856" y="2636912"/>
            <a:ext cx="1656184" cy="0"/>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9" name="Connecteur droit avec flèche 8"/>
          <p:cNvCxnSpPr/>
          <p:nvPr/>
        </p:nvCxnSpPr>
        <p:spPr>
          <a:xfrm>
            <a:off x="3275856" y="2132856"/>
            <a:ext cx="1656184" cy="0"/>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11" name="Accolade fermante 10"/>
          <p:cNvSpPr/>
          <p:nvPr/>
        </p:nvSpPr>
        <p:spPr>
          <a:xfrm>
            <a:off x="6300192" y="1268760"/>
            <a:ext cx="576064" cy="1656184"/>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1+#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1+#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1+#ppt_w/2"/>
                                          </p:val>
                                        </p:tav>
                                        <p:tav tm="100000">
                                          <p:val>
                                            <p:strVal val="#ppt_x"/>
                                          </p:val>
                                        </p:tav>
                                      </p:tavLst>
                                    </p:anim>
                                    <p:anim calcmode="lin" valueType="num">
                                      <p:cBhvr additive="base">
                                        <p:cTn id="3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checkerboard(across)">
                                      <p:cBhvr>
                                        <p:cTn id="3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3"/>
          <p:cNvSpPr txBox="1">
            <a:spLocks/>
          </p:cNvSpPr>
          <p:nvPr/>
        </p:nvSpPr>
        <p:spPr>
          <a:xfrm>
            <a:off x="251520" y="466950"/>
            <a:ext cx="8712968" cy="5262979"/>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smtClean="0">
                <a:ln>
                  <a:noFill/>
                </a:ln>
                <a:solidFill>
                  <a:schemeClr val="tx1"/>
                </a:solidFill>
                <a:effectLst/>
                <a:uLnTx/>
                <a:uFillTx/>
                <a:latin typeface="+mj-lt"/>
                <a:ea typeface="+mj-ea"/>
                <a:cs typeface="+mj-cs"/>
              </a:rPr>
              <a:t>4) Schématisez cette unité et légendez (aide possible p8-9)  </a:t>
            </a:r>
            <a:br>
              <a:rPr kumimoji="0" lang="fr-FR" sz="1600" b="0" i="0" u="none" strike="noStrike" kern="1200" cap="none" spc="0" normalizeH="0" baseline="0" noProof="0" smtClean="0">
                <a:ln>
                  <a:noFill/>
                </a:ln>
                <a:solidFill>
                  <a:schemeClr val="tx1"/>
                </a:solidFill>
                <a:effectLst/>
                <a:uLnTx/>
                <a:uFillTx/>
                <a:latin typeface="+mj-lt"/>
                <a:ea typeface="+mj-ea"/>
                <a:cs typeface="+mj-cs"/>
              </a:rPr>
            </a:br>
            <a:r>
              <a:rPr kumimoji="0" lang="fr-FR" sz="1600" b="0" i="0" u="none" strike="noStrike" kern="1200" cap="none" spc="0" normalizeH="0" baseline="0" noProof="0" smtClean="0">
                <a:ln>
                  <a:noFill/>
                </a:ln>
                <a:solidFill>
                  <a:schemeClr val="tx1"/>
                </a:solidFill>
                <a:effectLst/>
                <a:uLnTx/>
                <a:uFillTx/>
                <a:latin typeface="+mj-lt"/>
                <a:ea typeface="+mj-ea"/>
                <a:cs typeface="+mj-cs"/>
              </a:rPr>
              <a:t>                                   Titre :………………………………………………………………………………………………..</a:t>
            </a:r>
            <a:br>
              <a:rPr kumimoji="0" lang="fr-FR" sz="1600" b="0" i="0" u="none" strike="noStrike" kern="1200" cap="none" spc="0" normalizeH="0" baseline="0" noProof="0" smtClean="0">
                <a:ln>
                  <a:noFill/>
                </a:ln>
                <a:solidFill>
                  <a:schemeClr val="tx1"/>
                </a:solidFill>
                <a:effectLst/>
                <a:uLnTx/>
                <a:uFillTx/>
                <a:latin typeface="+mj-lt"/>
                <a:ea typeface="+mj-ea"/>
                <a:cs typeface="+mj-cs"/>
              </a:rPr>
            </a:br>
            <a:r>
              <a:rPr kumimoji="0" lang="fr-FR" sz="1600" b="0" i="0" u="none" strike="noStrike" kern="1200" cap="none" spc="0" normalizeH="0" baseline="0" noProof="0" smtClean="0">
                <a:ln>
                  <a:noFill/>
                </a:ln>
                <a:solidFill>
                  <a:schemeClr val="tx1"/>
                </a:solidFill>
                <a:effectLst/>
                <a:uLnTx/>
                <a:uFillTx/>
                <a:latin typeface="+mj-lt"/>
                <a:ea typeface="+mj-ea"/>
                <a:cs typeface="+mj-cs"/>
              </a:rPr>
              <a:t> </a:t>
            </a:r>
            <a:br>
              <a:rPr kumimoji="0" lang="fr-FR" sz="1600" b="0" i="0" u="none" strike="noStrike" kern="1200" cap="none" spc="0" normalizeH="0" baseline="0" noProof="0" smtClean="0">
                <a:ln>
                  <a:noFill/>
                </a:ln>
                <a:solidFill>
                  <a:schemeClr val="tx1"/>
                </a:solidFill>
                <a:effectLst/>
                <a:uLnTx/>
                <a:uFillTx/>
                <a:latin typeface="+mj-lt"/>
                <a:ea typeface="+mj-ea"/>
                <a:cs typeface="+mj-cs"/>
              </a:rPr>
            </a:br>
            <a:r>
              <a:rPr kumimoji="0" lang="fr-FR" sz="1600" b="0" i="0" u="none" strike="noStrike" kern="1200" cap="none" spc="0" normalizeH="0" baseline="0" noProof="0" smtClean="0">
                <a:ln>
                  <a:noFill/>
                </a:ln>
                <a:solidFill>
                  <a:schemeClr val="tx1"/>
                </a:solidFill>
                <a:effectLst/>
                <a:uLnTx/>
                <a:uFillTx/>
                <a:latin typeface="+mj-lt"/>
                <a:ea typeface="+mj-ea"/>
                <a:cs typeface="+mj-cs"/>
              </a:rPr>
              <a:t> 					  une membrane</a:t>
            </a:r>
            <a:br>
              <a:rPr kumimoji="0" lang="fr-FR" sz="1600" b="0" i="0" u="none" strike="noStrike" kern="1200" cap="none" spc="0" normalizeH="0" baseline="0" noProof="0" smtClean="0">
                <a:ln>
                  <a:noFill/>
                </a:ln>
                <a:solidFill>
                  <a:schemeClr val="tx1"/>
                </a:solidFill>
                <a:effectLst/>
                <a:uLnTx/>
                <a:uFillTx/>
                <a:latin typeface="+mj-lt"/>
                <a:ea typeface="+mj-ea"/>
                <a:cs typeface="+mj-cs"/>
              </a:rPr>
            </a:br>
            <a:r>
              <a:rPr kumimoji="0" lang="fr-FR" sz="1600" b="0" i="0" u="none" strike="noStrike" kern="1200" cap="none" spc="0" normalizeH="0" baseline="0" noProof="0" smtClean="0">
                <a:ln>
                  <a:noFill/>
                </a:ln>
                <a:solidFill>
                  <a:schemeClr val="tx1"/>
                </a:solidFill>
                <a:effectLst/>
                <a:uLnTx/>
                <a:uFillTx/>
                <a:latin typeface="+mj-lt"/>
                <a:ea typeface="+mj-ea"/>
                <a:cs typeface="+mj-cs"/>
              </a:rPr>
              <a:t> </a:t>
            </a:r>
            <a:br>
              <a:rPr kumimoji="0" lang="fr-FR" sz="1600" b="0" i="0" u="none" strike="noStrike" kern="1200" cap="none" spc="0" normalizeH="0" baseline="0" noProof="0" smtClean="0">
                <a:ln>
                  <a:noFill/>
                </a:ln>
                <a:solidFill>
                  <a:schemeClr val="tx1"/>
                </a:solidFill>
                <a:effectLst/>
                <a:uLnTx/>
                <a:uFillTx/>
                <a:latin typeface="+mj-lt"/>
                <a:ea typeface="+mj-ea"/>
                <a:cs typeface="+mj-cs"/>
              </a:rPr>
            </a:br>
            <a:r>
              <a:rPr kumimoji="0" lang="fr-FR" sz="1600" b="0" i="0" u="none" strike="noStrike" kern="1200" cap="none" spc="0" normalizeH="0" baseline="0" noProof="0" smtClean="0">
                <a:ln>
                  <a:noFill/>
                </a:ln>
                <a:solidFill>
                  <a:schemeClr val="tx1"/>
                </a:solidFill>
                <a:effectLst/>
                <a:uLnTx/>
                <a:uFillTx/>
                <a:latin typeface="+mj-lt"/>
                <a:ea typeface="+mj-ea"/>
                <a:cs typeface="+mj-cs"/>
              </a:rPr>
              <a:t> </a:t>
            </a:r>
            <a:br>
              <a:rPr kumimoji="0" lang="fr-FR" sz="1600" b="0" i="0" u="none" strike="noStrike" kern="1200" cap="none" spc="0" normalizeH="0" baseline="0" noProof="0" smtClean="0">
                <a:ln>
                  <a:noFill/>
                </a:ln>
                <a:solidFill>
                  <a:schemeClr val="tx1"/>
                </a:solidFill>
                <a:effectLst/>
                <a:uLnTx/>
                <a:uFillTx/>
                <a:latin typeface="+mj-lt"/>
                <a:ea typeface="+mj-ea"/>
                <a:cs typeface="+mj-cs"/>
              </a:rPr>
            </a:br>
            <a:r>
              <a:rPr kumimoji="0" lang="fr-FR" sz="1600" b="0" i="0" u="none" strike="noStrike" kern="1200" cap="none" spc="0" normalizeH="0" baseline="0" noProof="0" smtClean="0">
                <a:ln>
                  <a:noFill/>
                </a:ln>
                <a:solidFill>
                  <a:schemeClr val="tx1"/>
                </a:solidFill>
                <a:effectLst/>
                <a:uLnTx/>
                <a:uFillTx/>
                <a:latin typeface="+mj-lt"/>
                <a:ea typeface="+mj-ea"/>
                <a:cs typeface="+mj-cs"/>
              </a:rPr>
              <a:t> 					 un noyau		      une cellule</a:t>
            </a:r>
            <a:br>
              <a:rPr kumimoji="0" lang="fr-FR" sz="1600" b="0" i="0" u="none" strike="noStrike" kern="1200" cap="none" spc="0" normalizeH="0" baseline="0" noProof="0" smtClean="0">
                <a:ln>
                  <a:noFill/>
                </a:ln>
                <a:solidFill>
                  <a:schemeClr val="tx1"/>
                </a:solidFill>
                <a:effectLst/>
                <a:uLnTx/>
                <a:uFillTx/>
                <a:latin typeface="+mj-lt"/>
                <a:ea typeface="+mj-ea"/>
                <a:cs typeface="+mj-cs"/>
              </a:rPr>
            </a:br>
            <a:r>
              <a:rPr kumimoji="0" lang="fr-FR" sz="1600" b="0" i="0" u="none" strike="noStrike" kern="1200" cap="none" spc="0" normalizeH="0" baseline="0" noProof="0" smtClean="0">
                <a:ln>
                  <a:noFill/>
                </a:ln>
                <a:solidFill>
                  <a:schemeClr val="tx1"/>
                </a:solidFill>
                <a:effectLst/>
                <a:uLnTx/>
                <a:uFillTx/>
                <a:latin typeface="+mj-lt"/>
                <a:ea typeface="+mj-ea"/>
                <a:cs typeface="+mj-cs"/>
              </a:rPr>
              <a:t> </a:t>
            </a:r>
            <a:br>
              <a:rPr kumimoji="0" lang="fr-FR" sz="1600" b="0" i="0" u="none" strike="noStrike" kern="1200" cap="none" spc="0" normalizeH="0" baseline="0" noProof="0" smtClean="0">
                <a:ln>
                  <a:noFill/>
                </a:ln>
                <a:solidFill>
                  <a:schemeClr val="tx1"/>
                </a:solidFill>
                <a:effectLst/>
                <a:uLnTx/>
                <a:uFillTx/>
                <a:latin typeface="+mj-lt"/>
                <a:ea typeface="+mj-ea"/>
                <a:cs typeface="+mj-cs"/>
              </a:rPr>
            </a:br>
            <a:r>
              <a:rPr kumimoji="0" lang="fr-FR" sz="1600" b="0" i="0" u="none" strike="noStrike" kern="1200" cap="none" spc="0" normalizeH="0" baseline="0" noProof="0" smtClean="0">
                <a:ln>
                  <a:noFill/>
                </a:ln>
                <a:solidFill>
                  <a:schemeClr val="tx1"/>
                </a:solidFill>
                <a:effectLst/>
                <a:uLnTx/>
                <a:uFillTx/>
                <a:latin typeface="+mj-lt"/>
                <a:ea typeface="+mj-ea"/>
                <a:cs typeface="+mj-cs"/>
              </a:rPr>
              <a:t> 					  un cytoplasme</a:t>
            </a:r>
            <a:br>
              <a:rPr kumimoji="0" lang="fr-FR" sz="1600" b="0" i="0" u="none" strike="noStrike" kern="1200" cap="none" spc="0" normalizeH="0" baseline="0" noProof="0" smtClean="0">
                <a:ln>
                  <a:noFill/>
                </a:ln>
                <a:solidFill>
                  <a:schemeClr val="tx1"/>
                </a:solidFill>
                <a:effectLst/>
                <a:uLnTx/>
                <a:uFillTx/>
                <a:latin typeface="+mj-lt"/>
                <a:ea typeface="+mj-ea"/>
                <a:cs typeface="+mj-cs"/>
              </a:rPr>
            </a:br>
            <a:r>
              <a:rPr kumimoji="0" lang="fr-FR" sz="1600" b="0" i="0" u="none" strike="noStrike" kern="1200" cap="none" spc="0" normalizeH="0" baseline="0" noProof="0" smtClean="0">
                <a:ln>
                  <a:noFill/>
                </a:ln>
                <a:solidFill>
                  <a:schemeClr val="tx1"/>
                </a:solidFill>
                <a:effectLst/>
                <a:uLnTx/>
                <a:uFillTx/>
                <a:latin typeface="+mj-lt"/>
                <a:ea typeface="+mj-ea"/>
                <a:cs typeface="+mj-cs"/>
              </a:rPr>
              <a:t> </a:t>
            </a:r>
            <a:br>
              <a:rPr kumimoji="0" lang="fr-FR" sz="1600" b="0" i="0" u="none" strike="noStrike" kern="1200" cap="none" spc="0" normalizeH="0" baseline="0" noProof="0" smtClean="0">
                <a:ln>
                  <a:noFill/>
                </a:ln>
                <a:solidFill>
                  <a:schemeClr val="tx1"/>
                </a:solidFill>
                <a:effectLst/>
                <a:uLnTx/>
                <a:uFillTx/>
                <a:latin typeface="+mj-lt"/>
                <a:ea typeface="+mj-ea"/>
                <a:cs typeface="+mj-cs"/>
              </a:rPr>
            </a:br>
            <a:r>
              <a:rPr kumimoji="0" lang="fr-FR" sz="1600" b="0" i="0" u="none" strike="noStrike" kern="1200" cap="none" spc="0" normalizeH="0" baseline="0" noProof="0" smtClean="0">
                <a:ln>
                  <a:noFill/>
                </a:ln>
                <a:solidFill>
                  <a:schemeClr val="tx1"/>
                </a:solidFill>
                <a:effectLst/>
                <a:uLnTx/>
                <a:uFillTx/>
                <a:latin typeface="+mj-lt"/>
                <a:ea typeface="+mj-ea"/>
                <a:cs typeface="+mj-cs"/>
              </a:rPr>
              <a:t> </a:t>
            </a:r>
            <a:br>
              <a:rPr kumimoji="0" lang="fr-FR" sz="1600" b="0" i="0" u="none" strike="noStrike" kern="1200" cap="none" spc="0" normalizeH="0" baseline="0" noProof="0" smtClean="0">
                <a:ln>
                  <a:noFill/>
                </a:ln>
                <a:solidFill>
                  <a:schemeClr val="tx1"/>
                </a:solidFill>
                <a:effectLst/>
                <a:uLnTx/>
                <a:uFillTx/>
                <a:latin typeface="+mj-lt"/>
                <a:ea typeface="+mj-ea"/>
                <a:cs typeface="+mj-cs"/>
              </a:rPr>
            </a:br>
            <a:r>
              <a:rPr kumimoji="0" lang="fr-FR" sz="1600" b="0" i="0" u="none" strike="noStrike" kern="1200" cap="none" spc="0" normalizeH="0" baseline="0" noProof="0" smtClean="0">
                <a:ln>
                  <a:noFill/>
                </a:ln>
                <a:solidFill>
                  <a:schemeClr val="tx1"/>
                </a:solidFill>
                <a:effectLst/>
                <a:uLnTx/>
                <a:uFillTx/>
                <a:latin typeface="+mj-lt"/>
                <a:ea typeface="+mj-ea"/>
                <a:cs typeface="+mj-cs"/>
              </a:rPr>
              <a:t> </a:t>
            </a:r>
            <a:br>
              <a:rPr kumimoji="0" lang="fr-FR" sz="1600" b="0" i="0" u="none" strike="noStrike" kern="1200" cap="none" spc="0" normalizeH="0" baseline="0" noProof="0" smtClean="0">
                <a:ln>
                  <a:noFill/>
                </a:ln>
                <a:solidFill>
                  <a:schemeClr val="tx1"/>
                </a:solidFill>
                <a:effectLst/>
                <a:uLnTx/>
                <a:uFillTx/>
                <a:latin typeface="+mj-lt"/>
                <a:ea typeface="+mj-ea"/>
                <a:cs typeface="+mj-cs"/>
              </a:rPr>
            </a:br>
            <a:r>
              <a:rPr kumimoji="0" lang="fr-FR" sz="1600" b="0" i="0" u="none" strike="noStrike" kern="1200" cap="none" spc="0" normalizeH="0" baseline="0" noProof="0" smtClean="0">
                <a:ln>
                  <a:noFill/>
                </a:ln>
                <a:solidFill>
                  <a:schemeClr val="tx1"/>
                </a:solidFill>
                <a:effectLst/>
                <a:uLnTx/>
                <a:uFillTx/>
                <a:latin typeface="+mj-lt"/>
                <a:ea typeface="+mj-ea"/>
                <a:cs typeface="+mj-cs"/>
              </a:rPr>
              <a:t>Observation au grossissement : X….</a:t>
            </a:r>
            <a:br>
              <a:rPr kumimoji="0" lang="fr-FR" sz="1600" b="0" i="0" u="none" strike="noStrike" kern="1200" cap="none" spc="0" normalizeH="0" baseline="0" noProof="0" smtClean="0">
                <a:ln>
                  <a:noFill/>
                </a:ln>
                <a:solidFill>
                  <a:schemeClr val="tx1"/>
                </a:solidFill>
                <a:effectLst/>
                <a:uLnTx/>
                <a:uFillTx/>
                <a:latin typeface="+mj-lt"/>
                <a:ea typeface="+mj-ea"/>
                <a:cs typeface="+mj-cs"/>
              </a:rPr>
            </a:br>
            <a:r>
              <a:rPr kumimoji="0" lang="fr-FR" sz="1600" b="0" i="0" u="none" strike="noStrike" kern="1200" cap="none" spc="0" normalizeH="0" baseline="0" noProof="0" smtClean="0">
                <a:ln>
                  <a:noFill/>
                </a:ln>
                <a:solidFill>
                  <a:schemeClr val="tx1"/>
                </a:solidFill>
                <a:effectLst/>
                <a:uLnTx/>
                <a:uFillTx/>
                <a:latin typeface="+mj-lt"/>
                <a:ea typeface="+mj-ea"/>
                <a:cs typeface="+mj-cs"/>
              </a:rPr>
              <a:t/>
            </a:r>
            <a:br>
              <a:rPr kumimoji="0" lang="fr-FR" sz="1600" b="0" i="0" u="none" strike="noStrike" kern="1200" cap="none" spc="0" normalizeH="0" baseline="0" noProof="0" smtClean="0">
                <a:ln>
                  <a:noFill/>
                </a:ln>
                <a:solidFill>
                  <a:schemeClr val="tx1"/>
                </a:solidFill>
                <a:effectLst/>
                <a:uLnTx/>
                <a:uFillTx/>
                <a:latin typeface="+mj-lt"/>
                <a:ea typeface="+mj-ea"/>
                <a:cs typeface="+mj-cs"/>
              </a:rPr>
            </a:br>
            <a:r>
              <a:rPr kumimoji="0" lang="fr-FR" sz="1600" b="0" i="0" u="none" strike="noStrike" kern="1200" cap="none" spc="0" normalizeH="0" baseline="0" noProof="0" smtClean="0">
                <a:ln>
                  <a:noFill/>
                </a:ln>
                <a:solidFill>
                  <a:schemeClr val="tx1"/>
                </a:solidFill>
                <a:effectLst/>
                <a:uLnTx/>
                <a:uFillTx/>
                <a:latin typeface="+mj-lt"/>
                <a:ea typeface="+mj-ea"/>
                <a:cs typeface="+mj-cs"/>
              </a:rPr>
              <a:t>5) Posez une hypothèse sur la localisation de l’information des caractères héréditaires d’un individu ?</a:t>
            </a:r>
            <a:br>
              <a:rPr kumimoji="0" lang="fr-FR" sz="1600" b="0" i="0" u="none" strike="noStrike" kern="1200" cap="none" spc="0" normalizeH="0" baseline="0" noProof="0" smtClean="0">
                <a:ln>
                  <a:noFill/>
                </a:ln>
                <a:solidFill>
                  <a:schemeClr val="tx1"/>
                </a:solidFill>
                <a:effectLst/>
                <a:uLnTx/>
                <a:uFillTx/>
                <a:latin typeface="+mj-lt"/>
                <a:ea typeface="+mj-ea"/>
                <a:cs typeface="+mj-cs"/>
              </a:rPr>
            </a:br>
            <a:r>
              <a:rPr kumimoji="0" lang="fr-FR" sz="1600" b="0" i="0" u="none" strike="noStrike" kern="1200" cap="none" spc="0" normalizeH="0" baseline="0" noProof="0" smtClean="0">
                <a:ln>
                  <a:noFill/>
                </a:ln>
                <a:solidFill>
                  <a:schemeClr val="tx1"/>
                </a:solidFill>
                <a:effectLst/>
                <a:uLnTx/>
                <a:uFillTx/>
                <a:latin typeface="+mj-lt"/>
                <a:ea typeface="+mj-ea"/>
                <a:cs typeface="+mj-cs"/>
              </a:rPr>
              <a:t>…………………………………………………………………………………………………………………………………………………………..</a:t>
            </a:r>
            <a:br>
              <a:rPr kumimoji="0" lang="fr-FR" sz="1600" b="0" i="0" u="none" strike="noStrike" kern="1200" cap="none" spc="0" normalizeH="0" baseline="0" noProof="0" smtClean="0">
                <a:ln>
                  <a:noFill/>
                </a:ln>
                <a:solidFill>
                  <a:schemeClr val="tx1"/>
                </a:solidFill>
                <a:effectLst/>
                <a:uLnTx/>
                <a:uFillTx/>
                <a:latin typeface="+mj-lt"/>
                <a:ea typeface="+mj-ea"/>
                <a:cs typeface="+mj-cs"/>
              </a:rPr>
            </a:br>
            <a:r>
              <a:rPr kumimoji="0" lang="fr-FR" sz="1600" b="0" i="0" u="none" strike="noStrike" kern="1200" cap="none" spc="0" normalizeH="0" baseline="0" noProof="0" smtClean="0">
                <a:ln>
                  <a:noFill/>
                </a:ln>
                <a:solidFill>
                  <a:schemeClr val="tx1"/>
                </a:solidFill>
                <a:effectLst/>
                <a:uLnTx/>
                <a:uFillTx/>
                <a:latin typeface="+mj-lt"/>
                <a:ea typeface="+mj-ea"/>
                <a:cs typeface="+mj-cs"/>
              </a:rPr>
              <a:t>…………………………………………………………………………………………………………………………………………………………..</a:t>
            </a:r>
            <a:br>
              <a:rPr kumimoji="0" lang="fr-FR" sz="1600" b="0" i="0" u="none" strike="noStrike" kern="1200" cap="none" spc="0" normalizeH="0" baseline="0" noProof="0" smtClean="0">
                <a:ln>
                  <a:noFill/>
                </a:ln>
                <a:solidFill>
                  <a:schemeClr val="tx1"/>
                </a:solidFill>
                <a:effectLst/>
                <a:uLnTx/>
                <a:uFillTx/>
                <a:latin typeface="+mj-lt"/>
                <a:ea typeface="+mj-ea"/>
                <a:cs typeface="+mj-cs"/>
              </a:rPr>
            </a:br>
            <a:r>
              <a:rPr kumimoji="0" lang="fr-FR" sz="1600" b="0" i="0" u="none" strike="noStrike" kern="1200" cap="none" spc="0" normalizeH="0" baseline="0" noProof="0" smtClean="0">
                <a:ln>
                  <a:noFill/>
                </a:ln>
                <a:solidFill>
                  <a:schemeClr val="tx1"/>
                </a:solidFill>
                <a:effectLst/>
                <a:uLnTx/>
                <a:uFillTx/>
                <a:latin typeface="+mj-lt"/>
                <a:ea typeface="+mj-ea"/>
                <a:cs typeface="+mj-cs"/>
              </a:rPr>
              <a:t>…………………………………………………………………………………………………………………………………………………………..</a:t>
            </a:r>
            <a:br>
              <a:rPr kumimoji="0" lang="fr-FR" sz="1600" b="0" i="0" u="none" strike="noStrike" kern="1200" cap="none" spc="0" normalizeH="0" baseline="0" noProof="0" smtClean="0">
                <a:ln>
                  <a:noFill/>
                </a:ln>
                <a:solidFill>
                  <a:schemeClr val="tx1"/>
                </a:solidFill>
                <a:effectLst/>
                <a:uLnTx/>
                <a:uFillTx/>
                <a:latin typeface="+mj-lt"/>
                <a:ea typeface="+mj-ea"/>
                <a:cs typeface="+mj-cs"/>
              </a:rPr>
            </a:br>
            <a:r>
              <a:rPr kumimoji="0" lang="fr-FR" sz="1600" b="0" i="0" u="none" strike="noStrike" kern="1200" cap="none" spc="0" normalizeH="0" baseline="0" noProof="0" smtClean="0">
                <a:ln>
                  <a:noFill/>
                </a:ln>
                <a:solidFill>
                  <a:schemeClr val="tx1"/>
                </a:solidFill>
                <a:effectLst/>
                <a:uLnTx/>
                <a:uFillTx/>
                <a:latin typeface="+mj-lt"/>
                <a:ea typeface="+mj-ea"/>
                <a:cs typeface="+mj-cs"/>
              </a:rPr>
              <a:t>…………………………………………………………………………………………………………………………………………………………..</a:t>
            </a:r>
            <a:br>
              <a:rPr kumimoji="0" lang="fr-FR" sz="1600" b="0" i="0" u="none" strike="noStrike" kern="1200" cap="none" spc="0" normalizeH="0" baseline="0" noProof="0" smtClean="0">
                <a:ln>
                  <a:noFill/>
                </a:ln>
                <a:solidFill>
                  <a:schemeClr val="tx1"/>
                </a:solidFill>
                <a:effectLst/>
                <a:uLnTx/>
                <a:uFillTx/>
                <a:latin typeface="+mj-lt"/>
                <a:ea typeface="+mj-ea"/>
                <a:cs typeface="+mj-cs"/>
              </a:rPr>
            </a:br>
            <a:r>
              <a:rPr kumimoji="0" lang="fr-FR" sz="1600" b="0" i="0" u="none" strike="noStrike" kern="1200" cap="none" spc="0" normalizeH="0" baseline="0" noProof="0" smtClean="0">
                <a:ln>
                  <a:noFill/>
                </a:ln>
                <a:solidFill>
                  <a:schemeClr val="tx1"/>
                </a:solidFill>
                <a:effectLst/>
                <a:uLnTx/>
                <a:uFillTx/>
                <a:latin typeface="+mj-lt"/>
                <a:ea typeface="+mj-ea"/>
                <a:cs typeface="+mj-cs"/>
              </a:rPr>
              <a:t/>
            </a:r>
            <a:br>
              <a:rPr kumimoji="0" lang="fr-FR" sz="1600" b="0" i="0" u="none" strike="noStrike" kern="1200" cap="none" spc="0" normalizeH="0" baseline="0" noProof="0" smtClean="0">
                <a:ln>
                  <a:noFill/>
                </a:ln>
                <a:solidFill>
                  <a:schemeClr val="tx1"/>
                </a:solidFill>
                <a:effectLst/>
                <a:uLnTx/>
                <a:uFillTx/>
                <a:latin typeface="+mj-lt"/>
                <a:ea typeface="+mj-ea"/>
                <a:cs typeface="+mj-cs"/>
              </a:rPr>
            </a:br>
            <a:endParaRPr kumimoji="0" lang="fr-FR" sz="16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Ellipse 2"/>
          <p:cNvSpPr/>
          <p:nvPr/>
        </p:nvSpPr>
        <p:spPr>
          <a:xfrm>
            <a:off x="683568" y="1124744"/>
            <a:ext cx="3312368" cy="20882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Ellipse 3"/>
          <p:cNvSpPr/>
          <p:nvPr/>
        </p:nvSpPr>
        <p:spPr>
          <a:xfrm>
            <a:off x="2915816" y="1772816"/>
            <a:ext cx="351656" cy="5040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 name="Connecteur droit avec flèche 4"/>
          <p:cNvCxnSpPr/>
          <p:nvPr/>
        </p:nvCxnSpPr>
        <p:spPr>
          <a:xfrm>
            <a:off x="3419872" y="1412776"/>
            <a:ext cx="1512168" cy="0"/>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6" name="Connecteur droit avec flèche 5"/>
          <p:cNvCxnSpPr/>
          <p:nvPr/>
        </p:nvCxnSpPr>
        <p:spPr>
          <a:xfrm>
            <a:off x="3275856" y="2132856"/>
            <a:ext cx="1656184" cy="0"/>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7" name="Connecteur droit avec flèche 6"/>
          <p:cNvCxnSpPr/>
          <p:nvPr/>
        </p:nvCxnSpPr>
        <p:spPr>
          <a:xfrm>
            <a:off x="3275856" y="2636912"/>
            <a:ext cx="1656184" cy="0"/>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8" name="Accolade fermante 7"/>
          <p:cNvSpPr/>
          <p:nvPr/>
        </p:nvSpPr>
        <p:spPr>
          <a:xfrm>
            <a:off x="6300192" y="1268760"/>
            <a:ext cx="576064" cy="1656184"/>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txBox="1">
            <a:spLocks noGrp="1"/>
          </p:cNvSpPr>
          <p:nvPr>
            <p:ph idx="1"/>
          </p:nvPr>
        </p:nvSpPr>
        <p:spPr>
          <a:xfrm>
            <a:off x="457200" y="260648"/>
            <a:ext cx="8229600" cy="5865515"/>
          </a:xfrm>
          <a:prstGeom prst="rect">
            <a:avLst/>
          </a:prstGeom>
        </p:spPr>
        <p:txBody>
          <a:bodyPr vert="horz" lIns="91440" tIns="45720" rIns="91440" bIns="45720" rtlCol="0">
            <a:noAutofit/>
          </a:bodyPr>
          <a:lstStyle/>
          <a:p>
            <a:pPr>
              <a:buNone/>
            </a:pPr>
            <a:r>
              <a:rPr lang="fr-FR" sz="1800" b="1" u="sng" dirty="0"/>
              <a:t>Activités :</a:t>
            </a:r>
            <a:r>
              <a:rPr lang="fr-FR" sz="1800" b="1" dirty="0"/>
              <a:t> Répondre au crayon à papier aux questions suivantes et les corriger en vert. Cette méthode sera appliquée toute l’année.</a:t>
            </a:r>
          </a:p>
          <a:p>
            <a:pPr>
              <a:buNone/>
            </a:pPr>
            <a:r>
              <a:rPr lang="fr-FR" sz="1800" dirty="0"/>
              <a:t> </a:t>
            </a:r>
          </a:p>
          <a:p>
            <a:pPr>
              <a:buNone/>
            </a:pPr>
            <a:r>
              <a:rPr lang="fr-FR" sz="1800" dirty="0"/>
              <a:t>1) Quels sont les traits communs de tous les individus de la classe ? ( aide : page de couverture du début votre livre )</a:t>
            </a:r>
          </a:p>
          <a:p>
            <a:pPr>
              <a:buNone/>
            </a:pPr>
            <a:r>
              <a:rPr lang="fr-FR" sz="1800" dirty="0" smtClean="0"/>
              <a:t>………………………………………………………………………………………………………………………………………</a:t>
            </a:r>
            <a:endParaRPr lang="fr-FR" sz="1800" dirty="0"/>
          </a:p>
          <a:p>
            <a:pPr>
              <a:buNone/>
            </a:pPr>
            <a:r>
              <a:rPr lang="fr-FR" sz="1800" dirty="0" smtClean="0"/>
              <a:t>………………………………………………………………………………………………………………………………………</a:t>
            </a:r>
            <a:endParaRPr lang="fr-FR" sz="1800" dirty="0"/>
          </a:p>
          <a:p>
            <a:pPr>
              <a:buNone/>
            </a:pPr>
            <a:r>
              <a:rPr lang="fr-FR" sz="1800" dirty="0" smtClean="0"/>
              <a:t>………………………………………………………………………………………………………………………………………</a:t>
            </a:r>
            <a:endParaRPr lang="fr-FR" sz="1800" dirty="0"/>
          </a:p>
          <a:p>
            <a:pPr>
              <a:buNone/>
            </a:pPr>
            <a:r>
              <a:rPr lang="fr-FR" sz="1800" dirty="0" smtClean="0"/>
              <a:t>………………………………………………………………………………………………………………………………………</a:t>
            </a:r>
            <a:endParaRPr lang="fr-FR" sz="1800" dirty="0"/>
          </a:p>
          <a:p>
            <a:pPr>
              <a:buNone/>
            </a:pPr>
            <a:r>
              <a:rPr lang="fr-FR" sz="1800" dirty="0" smtClean="0"/>
              <a:t>………………………………………………………………………………………………………………………………………</a:t>
            </a:r>
            <a:endParaRPr lang="fr-FR" sz="1800" dirty="0"/>
          </a:p>
          <a:p>
            <a:pPr>
              <a:buNone/>
            </a:pPr>
            <a:r>
              <a:rPr lang="fr-FR" sz="1800" dirty="0"/>
              <a:t> </a:t>
            </a:r>
            <a:r>
              <a:rPr lang="fr-FR" sz="1800" dirty="0" smtClean="0"/>
              <a:t>2</a:t>
            </a:r>
            <a:r>
              <a:rPr lang="fr-FR" sz="1800" dirty="0"/>
              <a:t>) Qu’est-ce qu’une espèce ?</a:t>
            </a:r>
          </a:p>
          <a:p>
            <a:pPr>
              <a:buNone/>
            </a:pPr>
            <a:r>
              <a:rPr lang="fr-FR" sz="1800" dirty="0" smtClean="0"/>
              <a:t>………………………………………………………………………………………………………………………………………</a:t>
            </a:r>
            <a:endParaRPr lang="fr-FR" sz="1800" dirty="0"/>
          </a:p>
          <a:p>
            <a:pPr>
              <a:buNone/>
            </a:pPr>
            <a:r>
              <a:rPr lang="fr-FR" sz="1800" dirty="0" smtClean="0"/>
              <a:t>………………………………………………………………………………………………………………………………………</a:t>
            </a:r>
            <a:endParaRPr lang="fr-FR" sz="1800" dirty="0"/>
          </a:p>
          <a:p>
            <a:pPr>
              <a:buNone/>
            </a:pPr>
            <a:r>
              <a:rPr lang="fr-FR" sz="1800" dirty="0" smtClean="0"/>
              <a:t>3</a:t>
            </a:r>
            <a:r>
              <a:rPr lang="fr-FR" sz="1800" dirty="0"/>
              <a:t>) Que pouvez-vous dire de la transmission des caractères communs à une même espèce au cours des générations ?</a:t>
            </a:r>
          </a:p>
          <a:p>
            <a:pPr>
              <a:buNone/>
            </a:pPr>
            <a:r>
              <a:rPr lang="fr-FR" sz="1800" dirty="0" smtClean="0"/>
              <a:t>………………………………………………………………………………………………………………………………………</a:t>
            </a:r>
            <a:endParaRPr lang="fr-FR" sz="1800" dirty="0"/>
          </a:p>
          <a:p>
            <a:pPr>
              <a:buNone/>
            </a:pPr>
            <a:r>
              <a:rPr lang="fr-FR" sz="1800" dirty="0" smtClean="0"/>
              <a:t>………………………………………………………………………………………………………………………………………</a:t>
            </a:r>
            <a:endParaRPr lang="fr-FR"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2400" u="sng" dirty="0" smtClean="0"/>
              <a:t>2- localisation du support des informations des caractères héréditaires</a:t>
            </a:r>
            <a:endParaRPr lang="fr-FR" sz="2400" u="sng" dirty="0"/>
          </a:p>
        </p:txBody>
      </p:sp>
      <p:sp>
        <p:nvSpPr>
          <p:cNvPr id="3" name="Espace réservé du contenu 2"/>
          <p:cNvSpPr>
            <a:spLocks noGrp="1"/>
          </p:cNvSpPr>
          <p:nvPr>
            <p:ph idx="1"/>
          </p:nvPr>
        </p:nvSpPr>
        <p:spPr>
          <a:xfrm>
            <a:off x="467544" y="1340768"/>
            <a:ext cx="8229600" cy="316631"/>
          </a:xfrm>
        </p:spPr>
        <p:txBody>
          <a:bodyPr>
            <a:normAutofit lnSpcReduction="10000"/>
          </a:bodyPr>
          <a:lstStyle/>
          <a:p>
            <a:pPr>
              <a:buNone/>
            </a:pPr>
            <a:r>
              <a:rPr lang="fr-FR" sz="1600" dirty="0" smtClean="0"/>
              <a:t>Activité : q1p17exploiter les résultats à partir d’une expérience de clonage</a:t>
            </a:r>
            <a:endParaRPr lang="fr-FR" sz="1600" dirty="0"/>
          </a:p>
        </p:txBody>
      </p:sp>
      <p:sp>
        <p:nvSpPr>
          <p:cNvPr id="4" name="ZoneTexte 3"/>
          <p:cNvSpPr txBox="1"/>
          <p:nvPr/>
        </p:nvSpPr>
        <p:spPr>
          <a:xfrm>
            <a:off x="467544" y="1772816"/>
            <a:ext cx="8352928" cy="1077218"/>
          </a:xfrm>
          <a:prstGeom prst="rect">
            <a:avLst/>
          </a:prstGeom>
          <a:noFill/>
        </p:spPr>
        <p:txBody>
          <a:bodyPr wrap="square" rtlCol="0">
            <a:spAutoFit/>
          </a:bodyPr>
          <a:lstStyle/>
          <a:p>
            <a:r>
              <a:rPr lang="fr-FR" sz="1600" dirty="0" smtClean="0">
                <a:solidFill>
                  <a:srgbClr val="00B050"/>
                </a:solidFill>
              </a:rPr>
              <a:t>Un noyau de la cellule de peau de la souris B a été transféré dans un ovule de la souris A dont on a ôté le noyau au préalable.</a:t>
            </a:r>
          </a:p>
          <a:p>
            <a:r>
              <a:rPr lang="fr-FR" sz="1600" dirty="0" smtClean="0">
                <a:solidFill>
                  <a:srgbClr val="00B050"/>
                </a:solidFill>
              </a:rPr>
              <a:t>La cellule-œuf obtenue peut parfois poursuivre le développement dans un utérus d’une souris C.</a:t>
            </a:r>
          </a:p>
          <a:p>
            <a:r>
              <a:rPr lang="fr-FR" sz="1600" dirty="0" smtClean="0">
                <a:solidFill>
                  <a:srgbClr val="00B050"/>
                </a:solidFill>
              </a:rPr>
              <a:t>J’en déduis que le noyau est le lieu de l’information des caractères héréditaires.</a:t>
            </a:r>
            <a:endParaRPr lang="fr-FR" sz="1600" dirty="0">
              <a:solidFill>
                <a:srgbClr val="00B050"/>
              </a:solidFill>
            </a:endParaRPr>
          </a:p>
        </p:txBody>
      </p:sp>
      <p:sp>
        <p:nvSpPr>
          <p:cNvPr id="5" name="ZoneTexte 4"/>
          <p:cNvSpPr txBox="1"/>
          <p:nvPr/>
        </p:nvSpPr>
        <p:spPr>
          <a:xfrm>
            <a:off x="539552" y="3140968"/>
            <a:ext cx="2284600" cy="830997"/>
          </a:xfrm>
          <a:prstGeom prst="rect">
            <a:avLst/>
          </a:prstGeom>
          <a:noFill/>
        </p:spPr>
        <p:txBody>
          <a:bodyPr wrap="none" rtlCol="0">
            <a:spAutoFit/>
          </a:bodyPr>
          <a:lstStyle/>
          <a:p>
            <a:r>
              <a:rPr lang="fr-FR" sz="1600" b="1" dirty="0" smtClean="0">
                <a:solidFill>
                  <a:srgbClr val="FF0000"/>
                </a:solidFill>
              </a:rPr>
              <a:t>Histoire de l’art sur Dolly</a:t>
            </a:r>
          </a:p>
          <a:p>
            <a:endParaRPr lang="fr-FR" sz="1600" dirty="0" smtClean="0"/>
          </a:p>
          <a:p>
            <a:r>
              <a:rPr lang="fr-FR" sz="1600" dirty="0" smtClean="0"/>
              <a:t>S’informer p 254</a:t>
            </a:r>
            <a:endParaRPr lang="fr-FR" sz="1600" dirty="0"/>
          </a:p>
        </p:txBody>
      </p:sp>
      <p:sp>
        <p:nvSpPr>
          <p:cNvPr id="6" name="ZoneTexte 5"/>
          <p:cNvSpPr txBox="1"/>
          <p:nvPr/>
        </p:nvSpPr>
        <p:spPr>
          <a:xfrm>
            <a:off x="539552" y="4509120"/>
            <a:ext cx="1763111" cy="369332"/>
          </a:xfrm>
          <a:prstGeom prst="rect">
            <a:avLst/>
          </a:prstGeom>
          <a:noFill/>
        </p:spPr>
        <p:txBody>
          <a:bodyPr wrap="none" rtlCol="0">
            <a:spAutoFit/>
          </a:bodyPr>
          <a:lstStyle/>
          <a:p>
            <a:r>
              <a:rPr lang="fr-FR" sz="1600" dirty="0" smtClean="0"/>
              <a:t>Activités</a:t>
            </a:r>
            <a:r>
              <a:rPr lang="fr-FR" dirty="0" smtClean="0"/>
              <a:t>: TP noté</a:t>
            </a: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5256584"/>
          </a:xfrm>
        </p:spPr>
        <p:txBody>
          <a:bodyPr>
            <a:noAutofit/>
          </a:bodyPr>
          <a:lstStyle/>
          <a:p>
            <a:pPr algn="l"/>
            <a:r>
              <a:rPr lang="fr-FR" sz="1600" dirty="0" smtClean="0"/>
              <a:t>	</a:t>
            </a:r>
            <a:r>
              <a:rPr lang="fr-FR" sz="1600" b="1" dirty="0" smtClean="0"/>
              <a:t>T.P. : Localisation et support de l’information des caractères héréditaires d’un individu</a:t>
            </a:r>
            <a:r>
              <a:rPr lang="fr-FR" sz="1600" dirty="0" smtClean="0"/>
              <a:t>	</a:t>
            </a:r>
            <a:br>
              <a:rPr lang="fr-FR" sz="1600" dirty="0" smtClean="0"/>
            </a:br>
            <a:r>
              <a:rPr lang="fr-FR" sz="1600" dirty="0" smtClean="0"/>
              <a:t/>
            </a:r>
            <a:br>
              <a:rPr lang="fr-FR" sz="1600" dirty="0" smtClean="0"/>
            </a:br>
            <a:r>
              <a:rPr lang="fr-FR" sz="1600" dirty="0" smtClean="0"/>
              <a:t> </a:t>
            </a:r>
            <a:br>
              <a:rPr lang="fr-FR" sz="1600" dirty="0" smtClean="0"/>
            </a:br>
            <a:r>
              <a:rPr lang="fr-FR" sz="1600" dirty="0" smtClean="0"/>
              <a:t>1) Après l’étude précédemment d’une expérience de clonage, localiser précisément les informations des caractères héréditaires. Justifiez. (1)</a:t>
            </a:r>
            <a:br>
              <a:rPr lang="fr-FR" sz="1600" dirty="0" smtClean="0"/>
            </a:br>
            <a:r>
              <a:rPr lang="fr-FR" sz="1600" dirty="0" smtClean="0"/>
              <a:t>.…………………………………………………………………………………………………………………………………………………</a:t>
            </a:r>
            <a:br>
              <a:rPr lang="fr-FR" sz="1600" dirty="0" smtClean="0"/>
            </a:br>
            <a:r>
              <a:rPr lang="fr-FR" sz="1600" dirty="0" smtClean="0"/>
              <a:t>……………………………………………………………………………………………………………………………………………………..</a:t>
            </a:r>
            <a:br>
              <a:rPr lang="fr-FR" sz="1600" dirty="0" smtClean="0"/>
            </a:br>
            <a:r>
              <a:rPr lang="fr-FR" sz="1600" dirty="0" smtClean="0"/>
              <a:t>……………………………………………………………………………………………………………………………………………………..</a:t>
            </a:r>
            <a:br>
              <a:rPr lang="fr-FR" sz="1600" dirty="0" smtClean="0"/>
            </a:br>
            <a:r>
              <a:rPr lang="fr-FR" sz="1600" dirty="0" smtClean="0"/>
              <a:t>……………………………………………………………………………………………………………………………………………………..</a:t>
            </a:r>
            <a:br>
              <a:rPr lang="fr-FR" sz="1600" dirty="0" smtClean="0"/>
            </a:br>
            <a:r>
              <a:rPr lang="fr-FR" sz="1600" dirty="0" smtClean="0"/>
              <a:t>……………………………………………………………………………………………………………………………………………………..</a:t>
            </a:r>
            <a:br>
              <a:rPr lang="fr-FR" sz="1600" dirty="0" smtClean="0"/>
            </a:br>
            <a:r>
              <a:rPr lang="fr-FR" sz="1600" dirty="0" smtClean="0"/>
              <a:t>……………………………………………………………………………………………………………………………………………………..</a:t>
            </a:r>
            <a:br>
              <a:rPr lang="fr-FR" sz="1600" dirty="0" smtClean="0"/>
            </a:br>
            <a:r>
              <a:rPr lang="fr-FR" sz="1600" dirty="0" smtClean="0"/>
              <a:t> </a:t>
            </a:r>
            <a:br>
              <a:rPr lang="fr-FR" sz="1600" dirty="0" smtClean="0"/>
            </a:br>
            <a:r>
              <a:rPr lang="fr-FR" sz="1600" b="1" dirty="0" smtClean="0"/>
              <a:t>Problème : Quel est le support de ces informations héréditaires ?</a:t>
            </a:r>
            <a:r>
              <a:rPr lang="fr-FR" sz="1600" dirty="0" smtClean="0"/>
              <a:t/>
            </a:r>
            <a:br>
              <a:rPr lang="fr-FR" sz="1600" dirty="0" smtClean="0"/>
            </a:br>
            <a:r>
              <a:rPr lang="fr-FR" sz="1600" dirty="0" smtClean="0"/>
              <a:t>2) Hypothèse : (0.5)………………………………………………………………………………………………………………………………..</a:t>
            </a:r>
            <a:br>
              <a:rPr lang="fr-FR" sz="1600" dirty="0" smtClean="0"/>
            </a:br>
            <a:r>
              <a:rPr lang="fr-FR" sz="1600" dirty="0" smtClean="0"/>
              <a:t>Que devez vous faire pour essayer d’identifier le support de ces informations héréditaires ? (0.5)</a:t>
            </a:r>
            <a:br>
              <a:rPr lang="fr-FR" sz="1600" dirty="0" smtClean="0"/>
            </a:br>
            <a:r>
              <a:rPr lang="fr-FR" sz="1600" dirty="0" smtClean="0"/>
              <a:t>……………………………………………………………………………………………………………………………………………………..</a:t>
            </a:r>
            <a:br>
              <a:rPr lang="fr-FR" sz="1600" dirty="0" smtClean="0"/>
            </a:br>
            <a:r>
              <a:rPr lang="fr-FR" sz="1600" dirty="0" smtClean="0"/>
              <a:t>……………………………………………………………………………………………………………………………………………………..</a:t>
            </a:r>
            <a:br>
              <a:rPr lang="fr-FR" sz="1600" dirty="0" smtClean="0"/>
            </a:br>
            <a:r>
              <a:rPr lang="fr-FR" sz="1600" dirty="0" smtClean="0"/>
              <a:t> </a:t>
            </a:r>
            <a:endParaRPr lang="fr-FR" sz="1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8229600" cy="1340768"/>
          </a:xfrm>
        </p:spPr>
        <p:txBody>
          <a:bodyPr>
            <a:noAutofit/>
          </a:bodyPr>
          <a:lstStyle/>
          <a:p>
            <a:pPr algn="l"/>
            <a:r>
              <a:rPr lang="fr-FR" sz="1600" dirty="0" smtClean="0"/>
              <a:t>En 6</a:t>
            </a:r>
            <a:r>
              <a:rPr lang="fr-FR" sz="1600" baseline="30000" dirty="0" smtClean="0"/>
              <a:t>ème</a:t>
            </a:r>
            <a:r>
              <a:rPr lang="fr-FR" sz="1600" dirty="0" smtClean="0"/>
              <a:t>, vous avez étudié les bulbes des plantes vivaces. Ces derniers ont des racines qui se développent beaucoup en présence d’eau. Dans la classe, quelques bulbes sont mis en culture (ex : jacinthe, oignon, …). Les racines grandissent rapidement. Nous prélevons le bout de ces racines et nous appliquons le protocole présenté au document 2 p17. Afin de gagner du temps, des lames toutes prêtes sont à votre disposition.</a:t>
            </a:r>
            <a:br>
              <a:rPr lang="fr-FR" sz="1600" dirty="0" smtClean="0"/>
            </a:br>
            <a:r>
              <a:rPr lang="fr-FR" sz="1600" dirty="0" smtClean="0"/>
              <a:t>Après avoir observé la préparation au microscope, répondez aux questions suivantes.</a:t>
            </a:r>
            <a:br>
              <a:rPr lang="fr-FR" sz="1600" dirty="0" smtClean="0"/>
            </a:br>
            <a:r>
              <a:rPr lang="fr-FR" sz="1600" b="1" dirty="0" smtClean="0"/>
              <a:t/>
            </a:r>
            <a:br>
              <a:rPr lang="fr-FR" sz="1600" b="1" dirty="0" smtClean="0"/>
            </a:br>
            <a:r>
              <a:rPr lang="fr-FR" sz="1600" dirty="0" smtClean="0"/>
              <a:t/>
            </a:r>
            <a:br>
              <a:rPr lang="fr-FR" sz="1600" dirty="0" smtClean="0"/>
            </a:br>
            <a:endParaRPr lang="fr-FR" sz="1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Rectangle 2"/>
          <p:cNvSpPr/>
          <p:nvPr/>
        </p:nvSpPr>
        <p:spPr>
          <a:xfrm>
            <a:off x="251520" y="404664"/>
            <a:ext cx="8640960" cy="3539430"/>
          </a:xfrm>
          <a:prstGeom prst="rect">
            <a:avLst/>
          </a:prstGeom>
        </p:spPr>
        <p:txBody>
          <a:bodyPr wrap="square">
            <a:spAutoFit/>
          </a:bodyPr>
          <a:lstStyle/>
          <a:p>
            <a:r>
              <a:rPr lang="fr-FR" sz="1600" dirty="0" smtClean="0"/>
              <a:t>3) Qu’observez-vous de particulier dans certaines cellules ?(0.5)</a:t>
            </a:r>
          </a:p>
          <a:p>
            <a:r>
              <a:rPr lang="fr-FR" sz="1600" dirty="0" smtClean="0"/>
              <a:t>……………………………………………………………………………………………………………………………….</a:t>
            </a:r>
            <a:br>
              <a:rPr lang="fr-FR" sz="1600" dirty="0" smtClean="0"/>
            </a:br>
            <a:r>
              <a:rPr lang="fr-FR" sz="1600" dirty="0" smtClean="0"/>
              <a:t>……………………………………………………………………………………………………………………………………………………..</a:t>
            </a:r>
            <a:br>
              <a:rPr lang="fr-FR" sz="1600" dirty="0" smtClean="0"/>
            </a:br>
            <a:r>
              <a:rPr lang="fr-FR" sz="1600" dirty="0" smtClean="0"/>
              <a:t>4) Comment se nomment ces structures ? (aide livre p17) (1) …………………………………………………………………………………………………………………………………………………….</a:t>
            </a:r>
            <a:br>
              <a:rPr lang="fr-FR" sz="1600" dirty="0" smtClean="0"/>
            </a:br>
            <a:r>
              <a:rPr lang="fr-FR" sz="1600" dirty="0" smtClean="0"/>
              <a:t>……………………………………………………………………………………………………………………………………………………..</a:t>
            </a:r>
            <a:br>
              <a:rPr lang="fr-FR" sz="1600" dirty="0" smtClean="0"/>
            </a:br>
            <a:r>
              <a:rPr lang="fr-FR" sz="1600" dirty="0" smtClean="0"/>
              <a:t>5) Qu’est-ce que font les cellules du bout des racines de particulier ?(0.5)……………………………………………………………………..</a:t>
            </a:r>
            <a:br>
              <a:rPr lang="fr-FR" sz="1600" dirty="0" smtClean="0"/>
            </a:br>
            <a:r>
              <a:rPr lang="fr-FR" sz="1600" dirty="0" smtClean="0"/>
              <a:t/>
            </a:r>
            <a:br>
              <a:rPr lang="fr-FR" sz="1600" dirty="0" smtClean="0"/>
            </a:br>
            <a:r>
              <a:rPr lang="fr-FR" sz="1600" b="1" dirty="0" smtClean="0"/>
              <a:t>Relire les consignes générales pour réaliser un schéma en SVT avant de commencer si vous ne vous en souvenez plus !</a:t>
            </a:r>
            <a:r>
              <a:rPr lang="fr-FR" sz="1600" dirty="0" smtClean="0"/>
              <a:t/>
            </a:r>
            <a:br>
              <a:rPr lang="fr-FR" sz="1600" dirty="0" smtClean="0"/>
            </a:br>
            <a:r>
              <a:rPr lang="fr-FR" sz="1600" dirty="0" smtClean="0"/>
              <a:t/>
            </a:r>
            <a:br>
              <a:rPr lang="fr-FR" sz="1600" dirty="0" smtClean="0"/>
            </a:br>
            <a:r>
              <a:rPr lang="fr-FR" sz="1600" dirty="0" smtClean="0"/>
              <a:t>6) Schématisez et légendez vos observations.</a:t>
            </a:r>
            <a:br>
              <a:rPr lang="fr-FR" sz="1600" dirty="0" smtClean="0"/>
            </a:br>
            <a:endParaRPr lang="fr-FR" sz="1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Rectangle 2"/>
          <p:cNvSpPr/>
          <p:nvPr/>
        </p:nvSpPr>
        <p:spPr>
          <a:xfrm>
            <a:off x="539552" y="188640"/>
            <a:ext cx="8352928" cy="646331"/>
          </a:xfrm>
          <a:prstGeom prst="rect">
            <a:avLst/>
          </a:prstGeom>
        </p:spPr>
        <p:txBody>
          <a:bodyPr wrap="square">
            <a:spAutoFit/>
          </a:bodyPr>
          <a:lstStyle/>
          <a:p>
            <a:r>
              <a:rPr lang="fr-FR" dirty="0" smtClean="0"/>
              <a:t>Titre :………………………………………………………..			date :……………….</a:t>
            </a:r>
            <a:br>
              <a:rPr lang="fr-FR" dirty="0" smtClean="0"/>
            </a:br>
            <a:r>
              <a:rPr lang="fr-FR" dirty="0" smtClean="0"/>
              <a:t> </a:t>
            </a:r>
            <a:endParaRPr lang="fr-FR" dirty="0"/>
          </a:p>
        </p:txBody>
      </p:sp>
      <p:sp>
        <p:nvSpPr>
          <p:cNvPr id="4" name="Rectangle 3"/>
          <p:cNvSpPr/>
          <p:nvPr/>
        </p:nvSpPr>
        <p:spPr>
          <a:xfrm>
            <a:off x="539552" y="6237312"/>
            <a:ext cx="3603102" cy="369332"/>
          </a:xfrm>
          <a:prstGeom prst="rect">
            <a:avLst/>
          </a:prstGeom>
        </p:spPr>
        <p:txBody>
          <a:bodyPr wrap="none">
            <a:spAutoFit/>
          </a:bodyPr>
          <a:lstStyle/>
          <a:p>
            <a:r>
              <a:rPr lang="fr-FR" dirty="0" smtClean="0"/>
              <a:t>Observation au grossissement : X……</a:t>
            </a: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938338"/>
          </a:xfrm>
        </p:spPr>
        <p:txBody>
          <a:bodyPr>
            <a:noAutofit/>
          </a:bodyPr>
          <a:lstStyle/>
          <a:p>
            <a:pPr algn="l"/>
            <a:r>
              <a:rPr lang="fr-FR" sz="3200" dirty="0" smtClean="0">
                <a:solidFill>
                  <a:srgbClr val="FF0000"/>
                </a:solidFill>
              </a:rPr>
              <a:t>Bilan n°2 :</a:t>
            </a:r>
            <a:br>
              <a:rPr lang="fr-FR" sz="3200" dirty="0" smtClean="0">
                <a:solidFill>
                  <a:srgbClr val="FF0000"/>
                </a:solidFill>
              </a:rPr>
            </a:br>
            <a:r>
              <a:rPr lang="fr-FR" sz="3200" dirty="0" smtClean="0">
                <a:solidFill>
                  <a:srgbClr val="FF0000"/>
                </a:solidFill>
              </a:rPr>
              <a:t>Les chromosomes présents dans le noyau sont le support des informations des caractères héréditaires (appelées programme génétique).</a:t>
            </a:r>
            <a:br>
              <a:rPr lang="fr-FR" sz="3200" dirty="0" smtClean="0">
                <a:solidFill>
                  <a:srgbClr val="FF0000"/>
                </a:solidFill>
              </a:rPr>
            </a:br>
            <a:r>
              <a:rPr lang="fr-FR" sz="3200" dirty="0" smtClean="0">
                <a:solidFill>
                  <a:srgbClr val="FF0000"/>
                </a:solidFill>
              </a:rPr>
              <a:t>Ils sont observables que lors des divisions cellulaires.</a:t>
            </a:r>
            <a:endParaRPr lang="fr-FR" sz="3200" dirty="0">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1800" u="sng" dirty="0" smtClean="0"/>
              <a:t>3- Le caryotype</a:t>
            </a:r>
            <a:endParaRPr lang="fr-FR" sz="1800" u="sng" dirty="0"/>
          </a:p>
        </p:txBody>
      </p:sp>
      <p:sp>
        <p:nvSpPr>
          <p:cNvPr id="6" name="ZoneTexte 5"/>
          <p:cNvSpPr txBox="1"/>
          <p:nvPr/>
        </p:nvSpPr>
        <p:spPr>
          <a:xfrm>
            <a:off x="467544" y="1052736"/>
            <a:ext cx="8280920" cy="5355312"/>
          </a:xfrm>
          <a:prstGeom prst="rect">
            <a:avLst/>
          </a:prstGeom>
          <a:noFill/>
        </p:spPr>
        <p:txBody>
          <a:bodyPr wrap="square" rtlCol="0">
            <a:spAutoFit/>
          </a:bodyPr>
          <a:lstStyle/>
          <a:p>
            <a:r>
              <a:rPr lang="fr-FR" dirty="0" smtClean="0"/>
              <a:t>Activités: Etudier un caryotype humain</a:t>
            </a:r>
          </a:p>
          <a:p>
            <a:pPr marL="342900" indent="-342900">
              <a:buAutoNum type="arabicParenR"/>
            </a:pPr>
            <a:r>
              <a:rPr lang="fr-FR" dirty="0" smtClean="0"/>
              <a:t>Quel est le moment précis dans la vie d’un cellule où il est possible d’observer des chromosomes formés?</a:t>
            </a:r>
          </a:p>
          <a:p>
            <a:pPr marL="342900" indent="-342900"/>
            <a:r>
              <a:rPr lang="fr-FR" dirty="0" smtClean="0">
                <a:solidFill>
                  <a:srgbClr val="00B050"/>
                </a:solidFill>
              </a:rPr>
              <a:t>Les chromosomes formés sont observables pendant la division cellulaire.</a:t>
            </a:r>
          </a:p>
          <a:p>
            <a:pPr marL="342900" indent="-342900"/>
            <a:r>
              <a:rPr lang="fr-FR" dirty="0" smtClean="0"/>
              <a:t>2) Que signifie le mot caryotype? </a:t>
            </a:r>
            <a:r>
              <a:rPr lang="fr-FR" dirty="0" smtClean="0">
                <a:solidFill>
                  <a:srgbClr val="002060"/>
                </a:solidFill>
              </a:rPr>
              <a:t>(</a:t>
            </a:r>
            <a:r>
              <a:rPr lang="fr-FR" dirty="0" err="1" smtClean="0">
                <a:solidFill>
                  <a:srgbClr val="002060"/>
                </a:solidFill>
              </a:rPr>
              <a:t>caryo</a:t>
            </a:r>
            <a:r>
              <a:rPr lang="fr-FR" dirty="0" smtClean="0">
                <a:solidFill>
                  <a:srgbClr val="002060"/>
                </a:solidFill>
              </a:rPr>
              <a:t> vient du grec signifiant noyau)</a:t>
            </a:r>
          </a:p>
          <a:p>
            <a:pPr marL="342900" indent="-342900"/>
            <a:r>
              <a:rPr lang="fr-FR" dirty="0" smtClean="0">
                <a:solidFill>
                  <a:srgbClr val="00B050"/>
                </a:solidFill>
              </a:rPr>
              <a:t>Un caryotype est une représentation photographique des 23 paires de chromosomes d’une cellule lors des divisions cellulaires.</a:t>
            </a:r>
          </a:p>
          <a:p>
            <a:pPr marL="342900" indent="-342900"/>
            <a:r>
              <a:rPr lang="fr-FR" dirty="0" smtClean="0"/>
              <a:t>3) Quelles sont les tâches effectuées pour obtenir un caryotype?</a:t>
            </a:r>
          </a:p>
          <a:p>
            <a:pPr marL="342900" indent="-342900"/>
            <a:r>
              <a:rPr lang="fr-FR" dirty="0" smtClean="0">
                <a:solidFill>
                  <a:srgbClr val="00B050"/>
                </a:solidFill>
              </a:rPr>
              <a:t>1</a:t>
            </a:r>
            <a:r>
              <a:rPr lang="fr-FR" baseline="30000" dirty="0" smtClean="0">
                <a:solidFill>
                  <a:srgbClr val="00B050"/>
                </a:solidFill>
              </a:rPr>
              <a:t>ère</a:t>
            </a:r>
            <a:r>
              <a:rPr lang="fr-FR" dirty="0" smtClean="0">
                <a:solidFill>
                  <a:srgbClr val="00B050"/>
                </a:solidFill>
              </a:rPr>
              <a:t>: prendre un tissu avec des divisions cellulaires nombreuses</a:t>
            </a:r>
          </a:p>
          <a:p>
            <a:pPr marL="342900" indent="-342900"/>
            <a:r>
              <a:rPr lang="fr-FR" dirty="0" smtClean="0">
                <a:solidFill>
                  <a:srgbClr val="00B050"/>
                </a:solidFill>
              </a:rPr>
              <a:t>2</a:t>
            </a:r>
            <a:r>
              <a:rPr lang="fr-FR" baseline="30000" dirty="0" smtClean="0">
                <a:solidFill>
                  <a:srgbClr val="00B050"/>
                </a:solidFill>
              </a:rPr>
              <a:t>ème</a:t>
            </a:r>
            <a:r>
              <a:rPr lang="fr-FR" dirty="0" smtClean="0">
                <a:solidFill>
                  <a:srgbClr val="00B050"/>
                </a:solidFill>
              </a:rPr>
              <a:t>: colorer les chromosomes</a:t>
            </a:r>
          </a:p>
          <a:p>
            <a:pPr marL="342900" indent="-342900"/>
            <a:r>
              <a:rPr lang="fr-FR" dirty="0" smtClean="0">
                <a:solidFill>
                  <a:srgbClr val="00B050"/>
                </a:solidFill>
              </a:rPr>
              <a:t>3</a:t>
            </a:r>
            <a:r>
              <a:rPr lang="fr-FR" baseline="30000" dirty="0" smtClean="0">
                <a:solidFill>
                  <a:srgbClr val="00B050"/>
                </a:solidFill>
              </a:rPr>
              <a:t>ème</a:t>
            </a:r>
            <a:r>
              <a:rPr lang="fr-FR" dirty="0" smtClean="0">
                <a:solidFill>
                  <a:srgbClr val="00B050"/>
                </a:solidFill>
              </a:rPr>
              <a:t>: faire éclater les cellules</a:t>
            </a:r>
          </a:p>
          <a:p>
            <a:pPr marL="342900" indent="-342900"/>
            <a:r>
              <a:rPr lang="fr-FR" dirty="0" smtClean="0">
                <a:solidFill>
                  <a:srgbClr val="00B050"/>
                </a:solidFill>
              </a:rPr>
              <a:t>4</a:t>
            </a:r>
            <a:r>
              <a:rPr lang="fr-FR" baseline="30000" dirty="0" smtClean="0">
                <a:solidFill>
                  <a:srgbClr val="00B050"/>
                </a:solidFill>
              </a:rPr>
              <a:t>ème</a:t>
            </a:r>
            <a:r>
              <a:rPr lang="fr-FR" dirty="0" smtClean="0">
                <a:solidFill>
                  <a:srgbClr val="00B050"/>
                </a:solidFill>
              </a:rPr>
              <a:t>: photographier</a:t>
            </a:r>
          </a:p>
          <a:p>
            <a:pPr marL="342900" indent="-342900"/>
            <a:r>
              <a:rPr lang="fr-FR" dirty="0" smtClean="0">
                <a:solidFill>
                  <a:srgbClr val="00B050"/>
                </a:solidFill>
              </a:rPr>
              <a:t>5</a:t>
            </a:r>
            <a:r>
              <a:rPr lang="fr-FR" baseline="30000" dirty="0" smtClean="0">
                <a:solidFill>
                  <a:srgbClr val="00B050"/>
                </a:solidFill>
              </a:rPr>
              <a:t>ème</a:t>
            </a:r>
            <a:r>
              <a:rPr lang="fr-FR" dirty="0" smtClean="0">
                <a:solidFill>
                  <a:srgbClr val="00B050"/>
                </a:solidFill>
              </a:rPr>
              <a:t> :classer les chromosomes par taille décroissante</a:t>
            </a:r>
          </a:p>
          <a:p>
            <a:pPr marL="342900" indent="-342900"/>
            <a:r>
              <a:rPr lang="fr-FR" dirty="0" smtClean="0">
                <a:solidFill>
                  <a:srgbClr val="00B050"/>
                </a:solidFill>
              </a:rPr>
              <a:t>6</a:t>
            </a:r>
            <a:r>
              <a:rPr lang="fr-FR" baseline="30000" dirty="0" smtClean="0">
                <a:solidFill>
                  <a:srgbClr val="00B050"/>
                </a:solidFill>
              </a:rPr>
              <a:t>ème</a:t>
            </a:r>
            <a:r>
              <a:rPr lang="fr-FR" dirty="0" smtClean="0">
                <a:solidFill>
                  <a:srgbClr val="00B050"/>
                </a:solidFill>
              </a:rPr>
              <a:t> : coller les chromosomes par paire identique</a:t>
            </a:r>
          </a:p>
          <a:p>
            <a:pPr marL="342900" indent="-342900"/>
            <a:r>
              <a:rPr lang="fr-FR" dirty="0" smtClean="0"/>
              <a:t>4) Après étude des caryotypes mâles et femelles présentés p18, quels sont leurs points communs et leurs différences?</a:t>
            </a:r>
          </a:p>
          <a:p>
            <a:pPr marL="342900" indent="-342900"/>
            <a:r>
              <a:rPr lang="fr-FR" dirty="0" smtClean="0">
                <a:solidFill>
                  <a:srgbClr val="00B050"/>
                </a:solidFill>
              </a:rPr>
              <a:t>Tous les chromosomes sont identiques deux par deux, sauf une paire de chromosomes chez les humains mâles.</a:t>
            </a:r>
          </a:p>
          <a:p>
            <a:pPr marL="342900" indent="-342900"/>
            <a:endParaRPr lang="fr-FR"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p:cNvSpPr>
          <p:nvPr/>
        </p:nvSpPr>
        <p:spPr>
          <a:xfrm>
            <a:off x="457200" y="274638"/>
            <a:ext cx="8229600" cy="2938338"/>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3200" b="0" i="0" u="none" strike="noStrike" kern="1200" cap="none" spc="0" normalizeH="0" baseline="0" noProof="0" dirty="0" smtClean="0">
                <a:ln>
                  <a:noFill/>
                </a:ln>
                <a:solidFill>
                  <a:srgbClr val="FF0000"/>
                </a:solidFill>
                <a:effectLst/>
                <a:uLnTx/>
                <a:uFillTx/>
                <a:latin typeface="+mj-lt"/>
                <a:ea typeface="+mj-ea"/>
                <a:cs typeface="+mj-cs"/>
              </a:rPr>
              <a:t>Bilan n°3 :</a:t>
            </a:r>
            <a:br>
              <a:rPr kumimoji="0" lang="fr-FR" sz="3200" b="0" i="0" u="none" strike="noStrike" kern="1200" cap="none" spc="0" normalizeH="0" baseline="0" noProof="0" dirty="0" smtClean="0">
                <a:ln>
                  <a:noFill/>
                </a:ln>
                <a:solidFill>
                  <a:srgbClr val="FF0000"/>
                </a:solidFill>
                <a:effectLst/>
                <a:uLnTx/>
                <a:uFillTx/>
                <a:latin typeface="+mj-lt"/>
                <a:ea typeface="+mj-ea"/>
                <a:cs typeface="+mj-cs"/>
              </a:rPr>
            </a:br>
            <a:r>
              <a:rPr kumimoji="0" lang="fr-FR" sz="3200" b="0" i="0" u="none" strike="noStrike" kern="1200" cap="none" spc="0" normalizeH="0" baseline="0" noProof="0" dirty="0" smtClean="0">
                <a:ln>
                  <a:noFill/>
                </a:ln>
                <a:solidFill>
                  <a:srgbClr val="FF0000"/>
                </a:solidFill>
                <a:effectLst/>
                <a:uLnTx/>
                <a:uFillTx/>
                <a:latin typeface="+mj-lt"/>
                <a:ea typeface="+mj-ea"/>
                <a:cs typeface="+mj-cs"/>
              </a:rPr>
              <a:t>Les caryotype de l’individu de l’espèce humaine possède 23 paires de chromosomes; l’une d’elle présente des caractéristiques différentes</a:t>
            </a:r>
            <a:r>
              <a:rPr kumimoji="0" lang="fr-FR" sz="3200" b="0" i="0" u="none" strike="noStrike" kern="1200" cap="none" spc="0" normalizeH="0" noProof="0" dirty="0" smtClean="0">
                <a:ln>
                  <a:noFill/>
                </a:ln>
                <a:solidFill>
                  <a:srgbClr val="FF0000"/>
                </a:solidFill>
                <a:effectLst/>
                <a:uLnTx/>
                <a:uFillTx/>
                <a:latin typeface="+mj-lt"/>
                <a:ea typeface="+mj-ea"/>
                <a:cs typeface="+mj-cs"/>
              </a:rPr>
              <a:t> selon le sexe.</a:t>
            </a:r>
            <a:endParaRPr kumimoji="0" lang="fr-FR" sz="3200" b="0"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9512" y="188641"/>
            <a:ext cx="8784976" cy="648072"/>
          </a:xfrm>
        </p:spPr>
        <p:txBody>
          <a:bodyPr>
            <a:normAutofit/>
          </a:bodyPr>
          <a:lstStyle/>
          <a:p>
            <a:pPr algn="l"/>
            <a:r>
              <a:rPr lang="fr-FR" sz="2400" u="sng" dirty="0" smtClean="0"/>
              <a:t>III- Les anomalies du nombre de chromosomes</a:t>
            </a:r>
            <a:endParaRPr lang="fr-FR" sz="2400" u="sng" dirty="0"/>
          </a:p>
        </p:txBody>
      </p:sp>
      <p:sp>
        <p:nvSpPr>
          <p:cNvPr id="4" name="Sous-titre 3"/>
          <p:cNvSpPr>
            <a:spLocks noGrp="1"/>
          </p:cNvSpPr>
          <p:nvPr>
            <p:ph type="subTitle" idx="1"/>
          </p:nvPr>
        </p:nvSpPr>
        <p:spPr>
          <a:xfrm>
            <a:off x="251520" y="836712"/>
            <a:ext cx="8784976" cy="1440160"/>
          </a:xfrm>
        </p:spPr>
        <p:txBody>
          <a:bodyPr>
            <a:normAutofit/>
          </a:bodyPr>
          <a:lstStyle/>
          <a:p>
            <a:pPr algn="l"/>
            <a:r>
              <a:rPr lang="fr-FR" sz="1600" dirty="0" smtClean="0">
                <a:solidFill>
                  <a:schemeClr val="tx1"/>
                </a:solidFill>
              </a:rPr>
              <a:t>Activités : Etudier un caryotype humain/exposé possible</a:t>
            </a:r>
            <a:endParaRPr lang="fr-FR" sz="1600" b="1" dirty="0" smtClean="0">
              <a:solidFill>
                <a:schemeClr val="tx1"/>
              </a:solidFill>
            </a:endParaRPr>
          </a:p>
          <a:p>
            <a:pPr algn="l"/>
            <a:r>
              <a:rPr lang="fr-FR" sz="1600" dirty="0" smtClean="0">
                <a:solidFill>
                  <a:schemeClr val="tx1"/>
                </a:solidFill>
              </a:rPr>
              <a:t>Le caryotype ci-dessous est celui d’un individu de l’espèce humaine ayant les symptômes suivants :</a:t>
            </a:r>
            <a:endParaRPr lang="fr-FR" sz="1600" b="1" dirty="0" smtClean="0">
              <a:solidFill>
                <a:schemeClr val="tx1"/>
              </a:solidFill>
            </a:endParaRPr>
          </a:p>
          <a:p>
            <a:pPr algn="l"/>
            <a:r>
              <a:rPr lang="fr-FR" sz="1600" dirty="0" smtClean="0">
                <a:solidFill>
                  <a:schemeClr val="tx1"/>
                </a:solidFill>
              </a:rPr>
              <a:t>Repli de la paupière, visage aplati, anomalie de la paume de la main, faible développement musculaire, anomalie cardiaques, troubles visuels, risques plus élevé d’infections, de leucémie et de maladie </a:t>
            </a:r>
            <a:r>
              <a:rPr lang="fr-FR" sz="1600" dirty="0" err="1" smtClean="0">
                <a:solidFill>
                  <a:schemeClr val="tx1"/>
                </a:solidFill>
              </a:rPr>
              <a:t>Alzeimer</a:t>
            </a:r>
            <a:r>
              <a:rPr lang="fr-FR" sz="1600" dirty="0" smtClean="0">
                <a:solidFill>
                  <a:schemeClr val="tx1"/>
                </a:solidFill>
              </a:rPr>
              <a:t>.</a:t>
            </a:r>
            <a:endParaRPr lang="fr-FR" sz="1600" b="1" dirty="0" smtClean="0">
              <a:solidFill>
                <a:schemeClr val="tx1"/>
              </a:solidFill>
            </a:endParaRPr>
          </a:p>
          <a:p>
            <a:pPr algn="l"/>
            <a:endParaRPr lang="fr-FR" sz="1600" dirty="0">
              <a:solidFill>
                <a:schemeClr val="tx1"/>
              </a:solidFill>
            </a:endParaRPr>
          </a:p>
        </p:txBody>
      </p:sp>
      <p:pic>
        <p:nvPicPr>
          <p:cNvPr id="5" name="Image 4" descr="3nv génétique caryotype trisomie 21 femme.JPG"/>
          <p:cNvPicPr>
            <a:picLocks noChangeAspect="1"/>
          </p:cNvPicPr>
          <p:nvPr/>
        </p:nvPicPr>
        <p:blipFill>
          <a:blip r:embed="rId2" cstate="print"/>
          <a:stretch>
            <a:fillRect/>
          </a:stretch>
        </p:blipFill>
        <p:spPr>
          <a:xfrm>
            <a:off x="323528" y="2348880"/>
            <a:ext cx="3264408" cy="3584448"/>
          </a:xfrm>
          <a:prstGeom prst="rect">
            <a:avLst/>
          </a:prstGeom>
        </p:spPr>
      </p:pic>
      <p:sp>
        <p:nvSpPr>
          <p:cNvPr id="10" name="ZoneTexte 9"/>
          <p:cNvSpPr txBox="1"/>
          <p:nvPr/>
        </p:nvSpPr>
        <p:spPr>
          <a:xfrm>
            <a:off x="3635896" y="2060848"/>
            <a:ext cx="5328592" cy="4524315"/>
          </a:xfrm>
          <a:prstGeom prst="rect">
            <a:avLst/>
          </a:prstGeom>
          <a:noFill/>
        </p:spPr>
        <p:txBody>
          <a:bodyPr wrap="square" rtlCol="0">
            <a:spAutoFit/>
          </a:bodyPr>
          <a:lstStyle/>
          <a:p>
            <a:pPr lvl="0"/>
            <a:r>
              <a:rPr lang="fr-FR" sz="1600" dirty="0" smtClean="0"/>
              <a:t>1) Entourez en vert un chromosome.</a:t>
            </a:r>
          </a:p>
          <a:p>
            <a:pPr lvl="0"/>
            <a:r>
              <a:rPr lang="fr-FR" sz="1600" dirty="0" smtClean="0"/>
              <a:t>2) Entourez en rouge des chromosomes appartenant à la même paire étant semblables (appelé chromosomes homologues).</a:t>
            </a:r>
          </a:p>
          <a:p>
            <a:pPr lvl="0"/>
            <a:r>
              <a:rPr lang="fr-FR" sz="1600" dirty="0" smtClean="0"/>
              <a:t>3) Entourez en bleu la paire de chromosome sexuel.</a:t>
            </a:r>
          </a:p>
          <a:p>
            <a:pPr lvl="0"/>
            <a:r>
              <a:rPr lang="fr-FR" sz="1600" dirty="0" smtClean="0"/>
              <a:t>4) Quel est le sexe de l’individu ? Justifiez.</a:t>
            </a:r>
          </a:p>
          <a:p>
            <a:r>
              <a:rPr lang="fr-FR" sz="1600" dirty="0" smtClean="0">
                <a:solidFill>
                  <a:srgbClr val="00B050"/>
                </a:solidFill>
              </a:rPr>
              <a:t>…………………………………………………………………………………………….</a:t>
            </a:r>
            <a:endParaRPr lang="fr-FR" sz="1600" dirty="0" smtClean="0">
              <a:solidFill>
                <a:srgbClr val="00B050"/>
              </a:solidFill>
            </a:endParaRPr>
          </a:p>
          <a:p>
            <a:pPr lvl="0"/>
            <a:r>
              <a:rPr lang="fr-FR" sz="1600" dirty="0" smtClean="0"/>
              <a:t>5) Combien de paires de chromosomes possède cet individu </a:t>
            </a:r>
            <a:r>
              <a:rPr lang="fr-FR" sz="1600" dirty="0" smtClean="0"/>
              <a:t>?</a:t>
            </a:r>
            <a:r>
              <a:rPr lang="fr-FR" sz="1600" dirty="0" smtClean="0">
                <a:solidFill>
                  <a:srgbClr val="00B050"/>
                </a:solidFill>
              </a:rPr>
              <a:t>......</a:t>
            </a:r>
            <a:endParaRPr lang="fr-FR" sz="1600" dirty="0" smtClean="0">
              <a:solidFill>
                <a:srgbClr val="00B050"/>
              </a:solidFill>
            </a:endParaRPr>
          </a:p>
          <a:p>
            <a:pPr lvl="0"/>
            <a:r>
              <a:rPr lang="fr-FR" sz="1600" dirty="0" smtClean="0"/>
              <a:t>6) Quelle hypothèse pouvez-vous poser sur l’origine des symptômes de cet individu? </a:t>
            </a:r>
            <a:r>
              <a:rPr lang="fr-FR" sz="1600" dirty="0" smtClean="0">
                <a:solidFill>
                  <a:srgbClr val="00B050"/>
                </a:solidFill>
              </a:rPr>
              <a:t>……………………………………</a:t>
            </a:r>
          </a:p>
          <a:p>
            <a:pPr lvl="0"/>
            <a:r>
              <a:rPr lang="fr-FR" sz="1600" dirty="0" smtClean="0">
                <a:solidFill>
                  <a:srgbClr val="00B050"/>
                </a:solidFill>
              </a:rPr>
              <a:t>……………………………………………………………………………………………..</a:t>
            </a:r>
            <a:endParaRPr lang="fr-FR" sz="1600" dirty="0" smtClean="0">
              <a:solidFill>
                <a:srgbClr val="00B050"/>
              </a:solidFill>
            </a:endParaRPr>
          </a:p>
          <a:p>
            <a:pPr lvl="0"/>
            <a:r>
              <a:rPr lang="fr-FR" sz="1600" dirty="0" smtClean="0"/>
              <a:t>Cette anomalie se nomme le syndrome de Down (document n°4p19). Un enfant sur 700 environ naît avec cette anomalie. C’est l’anomalie génétique a plus fréquente. Elle porte une autre appellation, quelle est-elle ? Justifiez.</a:t>
            </a:r>
          </a:p>
          <a:p>
            <a:r>
              <a:rPr lang="fr-FR" sz="1600" dirty="0" smtClean="0">
                <a:solidFill>
                  <a:srgbClr val="00B050"/>
                </a:solidFill>
              </a:rPr>
              <a:t>……………………………………………………………………………………………………………………………………………………………………………………………….</a:t>
            </a:r>
            <a:endParaRPr lang="fr-FR" sz="1600"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3nv génétique caryotype trisomie 21 femme.JPG"/>
          <p:cNvPicPr>
            <a:picLocks noChangeAspect="1"/>
          </p:cNvPicPr>
          <p:nvPr/>
        </p:nvPicPr>
        <p:blipFill>
          <a:blip r:embed="rId2" cstate="print"/>
          <a:stretch>
            <a:fillRect/>
          </a:stretch>
        </p:blipFill>
        <p:spPr>
          <a:xfrm>
            <a:off x="323528" y="2348880"/>
            <a:ext cx="3264408" cy="3584448"/>
          </a:xfrm>
          <a:prstGeom prst="rect">
            <a:avLst/>
          </a:prstGeom>
        </p:spPr>
      </p:pic>
      <p:sp>
        <p:nvSpPr>
          <p:cNvPr id="3" name="Sous-titre 3"/>
          <p:cNvSpPr txBox="1">
            <a:spLocks/>
          </p:cNvSpPr>
          <p:nvPr/>
        </p:nvSpPr>
        <p:spPr>
          <a:xfrm>
            <a:off x="251520" y="836712"/>
            <a:ext cx="8784976" cy="144016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1600" b="0" i="0" u="none" strike="noStrike" kern="1200" cap="none" spc="0" normalizeH="0" baseline="0" noProof="0" dirty="0" smtClean="0">
                <a:ln>
                  <a:noFill/>
                </a:ln>
                <a:solidFill>
                  <a:schemeClr val="tx1"/>
                </a:solidFill>
                <a:effectLst/>
                <a:uLnTx/>
                <a:uFillTx/>
                <a:latin typeface="+mn-lt"/>
                <a:ea typeface="+mn-ea"/>
                <a:cs typeface="+mn-cs"/>
              </a:rPr>
              <a:t>Activités : Etudier un caryotype humain/exposé possible</a:t>
            </a:r>
            <a:endParaRPr kumimoji="0" lang="fr-FR" sz="16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1600" b="0" i="0" u="none" strike="noStrike" kern="1200" cap="none" spc="0" normalizeH="0" baseline="0" noProof="0" dirty="0" smtClean="0">
                <a:ln>
                  <a:noFill/>
                </a:ln>
                <a:solidFill>
                  <a:schemeClr val="tx1"/>
                </a:solidFill>
                <a:effectLst/>
                <a:uLnTx/>
                <a:uFillTx/>
                <a:latin typeface="+mn-lt"/>
                <a:ea typeface="+mn-ea"/>
                <a:cs typeface="+mn-cs"/>
              </a:rPr>
              <a:t>Le caryotype ci-dessous est celui d’un individu de l’espèce humaine ayant les symptômes suivants :</a:t>
            </a:r>
            <a:endParaRPr kumimoji="0" lang="fr-FR" sz="16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1600" b="0" i="0" u="none" strike="noStrike" kern="1200" cap="none" spc="0" normalizeH="0" baseline="0" noProof="0" dirty="0" smtClean="0">
                <a:ln>
                  <a:noFill/>
                </a:ln>
                <a:solidFill>
                  <a:schemeClr val="tx1"/>
                </a:solidFill>
                <a:effectLst/>
                <a:uLnTx/>
                <a:uFillTx/>
                <a:latin typeface="+mn-lt"/>
                <a:ea typeface="+mn-ea"/>
                <a:cs typeface="+mn-cs"/>
              </a:rPr>
              <a:t>Repli de la paupière, visage aplati, anomalie de la paume de la main, faible développement musculaire, anomalie cardiaques, troubles visuels, risques plus élevé d’infections, de leucémie et de maladie </a:t>
            </a:r>
            <a:r>
              <a:rPr kumimoji="0" lang="fr-FR" sz="1600" b="0" i="0" u="none" strike="noStrike" kern="1200" cap="none" spc="0" normalizeH="0" baseline="0" noProof="0" dirty="0" err="1" smtClean="0">
                <a:ln>
                  <a:noFill/>
                </a:ln>
                <a:solidFill>
                  <a:schemeClr val="tx1"/>
                </a:solidFill>
                <a:effectLst/>
                <a:uLnTx/>
                <a:uFillTx/>
                <a:latin typeface="+mn-lt"/>
                <a:ea typeface="+mn-ea"/>
                <a:cs typeface="+mn-cs"/>
              </a:rPr>
              <a:t>Alzeimer</a:t>
            </a:r>
            <a:r>
              <a:rPr kumimoji="0" lang="fr-FR" sz="1600" b="0" i="0" u="none" strike="noStrike" kern="1200" cap="none" spc="0" normalizeH="0" baseline="0" noProof="0" dirty="0" smtClean="0">
                <a:ln>
                  <a:noFill/>
                </a:ln>
                <a:solidFill>
                  <a:schemeClr val="tx1"/>
                </a:solidFill>
                <a:effectLst/>
                <a:uLnTx/>
                <a:uFillTx/>
                <a:latin typeface="+mn-lt"/>
                <a:ea typeface="+mn-ea"/>
                <a:cs typeface="+mn-cs"/>
              </a:rPr>
              <a:t>.</a:t>
            </a:r>
            <a:endParaRPr kumimoji="0" lang="fr-FR" sz="16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16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ZoneTexte 3"/>
          <p:cNvSpPr txBox="1"/>
          <p:nvPr/>
        </p:nvSpPr>
        <p:spPr>
          <a:xfrm>
            <a:off x="3635896" y="2060848"/>
            <a:ext cx="5328592" cy="4770537"/>
          </a:xfrm>
          <a:prstGeom prst="rect">
            <a:avLst/>
          </a:prstGeom>
          <a:noFill/>
        </p:spPr>
        <p:txBody>
          <a:bodyPr wrap="square" rtlCol="0">
            <a:spAutoFit/>
          </a:bodyPr>
          <a:lstStyle/>
          <a:p>
            <a:pPr lvl="0"/>
            <a:r>
              <a:rPr lang="fr-FR" sz="1600" dirty="0" smtClean="0"/>
              <a:t>1) Entourez en vert un chromosome.</a:t>
            </a:r>
          </a:p>
          <a:p>
            <a:pPr lvl="0"/>
            <a:r>
              <a:rPr lang="fr-FR" sz="1600" dirty="0" smtClean="0"/>
              <a:t>2) Entourez en rouge des chromosomes appartenant à la même paire étant semblables (appelé chromosomes homologues).</a:t>
            </a:r>
          </a:p>
          <a:p>
            <a:pPr lvl="0"/>
            <a:r>
              <a:rPr lang="fr-FR" sz="1600" dirty="0" smtClean="0"/>
              <a:t>3) Entourez en bleu la paire de chromosome sexuel.</a:t>
            </a:r>
          </a:p>
          <a:p>
            <a:pPr lvl="0"/>
            <a:r>
              <a:rPr lang="fr-FR" sz="1600" dirty="0" smtClean="0"/>
              <a:t>4) Quel est le sexe de l’individu ? Justifiez.</a:t>
            </a:r>
          </a:p>
          <a:p>
            <a:r>
              <a:rPr lang="fr-FR" sz="1600" dirty="0" smtClean="0">
                <a:solidFill>
                  <a:srgbClr val="00B050"/>
                </a:solidFill>
              </a:rPr>
              <a:t>XX donc individu mâle</a:t>
            </a:r>
          </a:p>
          <a:p>
            <a:pPr lvl="0"/>
            <a:r>
              <a:rPr lang="fr-FR" sz="1600" dirty="0" smtClean="0"/>
              <a:t>5) Combien de paires de chromosomes possède cet individu ?</a:t>
            </a:r>
            <a:r>
              <a:rPr lang="fr-FR" sz="1600" dirty="0" smtClean="0">
                <a:solidFill>
                  <a:srgbClr val="00B050"/>
                </a:solidFill>
              </a:rPr>
              <a:t>23</a:t>
            </a:r>
          </a:p>
          <a:p>
            <a:pPr lvl="0"/>
            <a:r>
              <a:rPr lang="fr-FR" sz="1600" dirty="0" smtClean="0"/>
              <a:t>6) Quelle hypothèse pouvez-vous poser sur l’origine des symptômes de cet individu? </a:t>
            </a:r>
            <a:r>
              <a:rPr lang="fr-FR" sz="1600" dirty="0" smtClean="0">
                <a:solidFill>
                  <a:srgbClr val="00B050"/>
                </a:solidFill>
              </a:rPr>
              <a:t>Les symptômes proviennent de la présence de 3 chromosomes sur la paire n°21.</a:t>
            </a:r>
          </a:p>
          <a:p>
            <a:pPr lvl="0"/>
            <a:r>
              <a:rPr lang="fr-FR" sz="1600" dirty="0" smtClean="0"/>
              <a:t>Cette anomalie se nomme le syndrome de Down (document n°4p19). Un enfant sur 700 environ naît avec cette anomalie. C’est l’anomalie génétique a plus fréquente. Elle porte une autre appellation, quelle est-elle ? Justifiez.</a:t>
            </a:r>
          </a:p>
          <a:p>
            <a:r>
              <a:rPr lang="fr-FR" sz="1600" dirty="0" smtClean="0">
                <a:solidFill>
                  <a:srgbClr val="00B050"/>
                </a:solidFill>
              </a:rPr>
              <a:t>Le syndrome de Down est appelé trisomie 21 car il y a 3 chromosomes sur la paire n°21.Vulgairement, on dit aussi mongolisme en raison de la face semblable au peuple mongol.</a:t>
            </a:r>
            <a:endParaRPr lang="fr-FR" sz="1600" dirty="0">
              <a:solidFill>
                <a:srgbClr val="00B050"/>
              </a:solidFill>
            </a:endParaRPr>
          </a:p>
        </p:txBody>
      </p:sp>
      <p:sp>
        <p:nvSpPr>
          <p:cNvPr id="5" name="Ellipse 4"/>
          <p:cNvSpPr/>
          <p:nvPr/>
        </p:nvSpPr>
        <p:spPr>
          <a:xfrm>
            <a:off x="2411760" y="2420888"/>
            <a:ext cx="288032" cy="936104"/>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llipse 5"/>
          <p:cNvSpPr/>
          <p:nvPr/>
        </p:nvSpPr>
        <p:spPr>
          <a:xfrm>
            <a:off x="3059832" y="3429000"/>
            <a:ext cx="504056" cy="93610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2267744" y="5013176"/>
            <a:ext cx="288032" cy="864096"/>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Éclair 7"/>
          <p:cNvSpPr/>
          <p:nvPr/>
        </p:nvSpPr>
        <p:spPr>
          <a:xfrm>
            <a:off x="1259632" y="5229200"/>
            <a:ext cx="288032" cy="216024"/>
          </a:xfrm>
          <a:prstGeom prst="lightningBol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1"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checkerboard(across)">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checkerboard(across)">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checkerboard(across)">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blinds(horizontal)">
                                      <p:cBhvr>
                                        <p:cTn id="4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1" animBg="1"/>
      <p:bldP spid="6"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2"/>
          <p:cNvSpPr txBox="1">
            <a:spLocks/>
          </p:cNvSpPr>
          <p:nvPr/>
        </p:nvSpPr>
        <p:spPr>
          <a:xfrm>
            <a:off x="457200" y="260648"/>
            <a:ext cx="8229600" cy="5865515"/>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1800" b="1" i="0" u="sng" strike="noStrike" kern="1200" cap="none" spc="0" normalizeH="0" baseline="0" noProof="0" dirty="0" smtClean="0">
                <a:ln>
                  <a:noFill/>
                </a:ln>
                <a:solidFill>
                  <a:schemeClr val="tx1"/>
                </a:solidFill>
                <a:effectLst/>
                <a:uLnTx/>
                <a:uFillTx/>
                <a:latin typeface="+mn-lt"/>
                <a:ea typeface="+mn-ea"/>
                <a:cs typeface="+mn-cs"/>
              </a:rPr>
              <a:t>Activités :</a:t>
            </a:r>
            <a:r>
              <a:rPr kumimoji="0" lang="fr-FR" sz="1800" b="1" i="0" u="none" strike="noStrike" kern="1200" cap="none" spc="0" normalizeH="0" baseline="0" noProof="0" dirty="0" smtClean="0">
                <a:ln>
                  <a:noFill/>
                </a:ln>
                <a:solidFill>
                  <a:schemeClr val="tx1"/>
                </a:solidFill>
                <a:effectLst/>
                <a:uLnTx/>
                <a:uFillTx/>
                <a:latin typeface="+mn-lt"/>
                <a:ea typeface="+mn-ea"/>
                <a:cs typeface="+mn-cs"/>
              </a:rPr>
              <a:t> Répondre au crayon à papier aux questions suivantes et les corriger en vert. Cette méthode sera appliquée toute l’année.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18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AutoNum type="arabicParenR"/>
              <a:tabLst/>
              <a:defRPr/>
            </a:pPr>
            <a:r>
              <a:rPr kumimoji="0" lang="fr-FR" sz="1800" b="0" i="0" u="none" strike="noStrike" kern="1200" cap="none" spc="0" normalizeH="0" baseline="0" noProof="0" dirty="0" smtClean="0">
                <a:ln>
                  <a:noFill/>
                </a:ln>
                <a:solidFill>
                  <a:schemeClr val="tx1"/>
                </a:solidFill>
                <a:effectLst/>
                <a:uLnTx/>
                <a:uFillTx/>
                <a:latin typeface="+mn-lt"/>
                <a:ea typeface="+mn-ea"/>
                <a:cs typeface="+mn-cs"/>
              </a:rPr>
              <a:t>Quels sont les traits communs de tous les individus de la classe ? ( aide : page de couverture du début votre livre )</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fr-FR"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title"/>
          </p:nvPr>
        </p:nvSpPr>
        <p:spPr>
          <a:xfrm>
            <a:off x="323528" y="116632"/>
            <a:ext cx="8229600" cy="315922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3200" b="0" i="0" u="none" strike="noStrike" kern="1200" cap="none" spc="0" normalizeH="0" baseline="0" noProof="0" dirty="0" smtClean="0">
                <a:ln>
                  <a:noFill/>
                </a:ln>
                <a:solidFill>
                  <a:srgbClr val="FF0000"/>
                </a:solidFill>
                <a:effectLst/>
                <a:uLnTx/>
                <a:uFillTx/>
                <a:latin typeface="+mj-lt"/>
                <a:ea typeface="+mj-ea"/>
                <a:cs typeface="+mj-cs"/>
              </a:rPr>
              <a:t>Bilan n°4 :</a:t>
            </a:r>
            <a:br>
              <a:rPr kumimoji="0" lang="fr-FR" sz="3200" b="0" i="0" u="none" strike="noStrike" kern="1200" cap="none" spc="0" normalizeH="0" baseline="0" noProof="0" dirty="0" smtClean="0">
                <a:ln>
                  <a:noFill/>
                </a:ln>
                <a:solidFill>
                  <a:srgbClr val="FF0000"/>
                </a:solidFill>
                <a:effectLst/>
                <a:uLnTx/>
                <a:uFillTx/>
                <a:latin typeface="+mj-lt"/>
                <a:ea typeface="+mj-ea"/>
                <a:cs typeface="+mj-cs"/>
              </a:rPr>
            </a:br>
            <a:r>
              <a:rPr kumimoji="0" lang="fr-FR" sz="3200" b="0" i="0" u="none" strike="noStrike" kern="1200" cap="none" spc="0" normalizeH="0" baseline="0" noProof="0" dirty="0" smtClean="0">
                <a:ln>
                  <a:noFill/>
                </a:ln>
                <a:solidFill>
                  <a:srgbClr val="FF0000"/>
                </a:solidFill>
                <a:effectLst/>
                <a:uLnTx/>
                <a:uFillTx/>
                <a:latin typeface="+mj-lt"/>
                <a:ea typeface="+mj-ea"/>
                <a:cs typeface="+mj-cs"/>
              </a:rPr>
              <a:t>Un nombre anormal de chromosomes empêchent le développement de l’embryon ou entraîne des caractères différents chez l’individu concerné (physique, physiologique ou psychologique).</a:t>
            </a:r>
            <a:endParaRPr kumimoji="0" lang="fr-FR" sz="3200" b="0"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20688"/>
            <a:ext cx="8229600" cy="4680520"/>
          </a:xfrm>
        </p:spPr>
        <p:txBody>
          <a:bodyPr>
            <a:noAutofit/>
          </a:bodyPr>
          <a:lstStyle/>
          <a:p>
            <a:pPr algn="l"/>
            <a:r>
              <a:rPr lang="fr-FR" sz="1600" dirty="0"/>
              <a:t>1) Citer 2 caractères communs à plusieurs membres de la famille doc1 et 2 p14</a:t>
            </a:r>
            <a:br>
              <a:rPr lang="fr-FR" sz="1600" dirty="0"/>
            </a:br>
            <a:r>
              <a:rPr lang="fr-FR" sz="1600" dirty="0"/>
              <a:t>……………………………………………………………………………………………………………………………………………………</a:t>
            </a:r>
            <a:br>
              <a:rPr lang="fr-FR" sz="1600" dirty="0"/>
            </a:br>
            <a:r>
              <a:rPr lang="fr-FR" sz="1600" dirty="0"/>
              <a:t>2) Ces caractères semblent-ils héréditaires ?</a:t>
            </a:r>
            <a:br>
              <a:rPr lang="fr-FR" sz="1600" dirty="0"/>
            </a:br>
            <a:r>
              <a:rPr lang="fr-FR" sz="1600" dirty="0"/>
              <a:t>……………………………………………………………………………………………………………………………………………………</a:t>
            </a:r>
            <a:br>
              <a:rPr lang="fr-FR" sz="1600" dirty="0"/>
            </a:br>
            <a:r>
              <a:rPr lang="fr-FR" sz="1600" dirty="0"/>
              <a:t>……………………………………………………………………………………………………………………………………………………</a:t>
            </a:r>
            <a:br>
              <a:rPr lang="fr-FR" sz="1600" dirty="0"/>
            </a:br>
            <a:r>
              <a:rPr lang="fr-FR" sz="1600" dirty="0"/>
              <a:t>……………………………………………………………………………………………………………………………………………………</a:t>
            </a:r>
            <a:br>
              <a:rPr lang="fr-FR" sz="1600" dirty="0"/>
            </a:br>
            <a:r>
              <a:rPr lang="fr-FR" sz="1600" dirty="0"/>
              <a:t> </a:t>
            </a:r>
            <a:br>
              <a:rPr lang="fr-FR" sz="1600" dirty="0"/>
            </a:br>
            <a:r>
              <a:rPr lang="fr-FR" sz="1600" dirty="0"/>
              <a:t>3) Est-ce que le caractère « nombre d’hématies (globules rouges) » est héréditaire ? Justifier.</a:t>
            </a:r>
            <a:br>
              <a:rPr lang="fr-FR" sz="1600" dirty="0"/>
            </a:br>
            <a:r>
              <a:rPr lang="fr-FR" sz="1600" dirty="0"/>
              <a:t>……………………………………………………………………………………………………………………………………………………</a:t>
            </a:r>
            <a:br>
              <a:rPr lang="fr-FR" sz="1600" dirty="0"/>
            </a:br>
            <a:r>
              <a:rPr lang="fr-FR" sz="1600" dirty="0"/>
              <a:t>……………………………………………………………………………………………………………………………………………………</a:t>
            </a:r>
            <a:br>
              <a:rPr lang="fr-FR" sz="1600" dirty="0"/>
            </a:br>
            <a:r>
              <a:rPr lang="fr-FR" sz="1600" dirty="0"/>
              <a:t> </a:t>
            </a:r>
            <a:br>
              <a:rPr lang="fr-FR" sz="1600" dirty="0"/>
            </a:br>
            <a:r>
              <a:rPr lang="fr-FR" sz="1600" dirty="0"/>
              <a:t>4) Est-ce que le caractère « pigmentation de la peau (plus ou moins bronzée) » est héréditaire ? Justifier.</a:t>
            </a:r>
            <a:br>
              <a:rPr lang="fr-FR" sz="1600" dirty="0"/>
            </a:br>
            <a:r>
              <a:rPr lang="fr-FR" sz="1600" dirty="0"/>
              <a:t>……………………………………………………………………………………………………………………………………………………</a:t>
            </a:r>
            <a:br>
              <a:rPr lang="fr-FR" sz="1600" dirty="0"/>
            </a:br>
            <a:r>
              <a:rPr lang="fr-FR" sz="1600" dirty="0"/>
              <a:t>……………………………………………………………………………………………………………………………………………………</a:t>
            </a:r>
          </a:p>
        </p:txBody>
      </p:sp>
      <p:sp>
        <p:nvSpPr>
          <p:cNvPr id="4" name="Sous-titre 2"/>
          <p:cNvSpPr txBox="1">
            <a:spLocks/>
          </p:cNvSpPr>
          <p:nvPr/>
        </p:nvSpPr>
        <p:spPr>
          <a:xfrm>
            <a:off x="467544" y="260648"/>
            <a:ext cx="8208912" cy="576064"/>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2400" b="0" i="0" u="none" strike="noStrike" kern="1200" cap="none" spc="0" normalizeH="0" baseline="0" noProof="0" dirty="0" smtClean="0">
                <a:ln>
                  <a:noFill/>
                </a:ln>
                <a:solidFill>
                  <a:srgbClr val="00B050"/>
                </a:solidFill>
                <a:effectLst/>
                <a:uLnTx/>
                <a:uFillTx/>
                <a:latin typeface="+mn-lt"/>
                <a:ea typeface="+mn-ea"/>
                <a:cs typeface="+mn-cs"/>
              </a:rPr>
              <a:t>Quels sont les</a:t>
            </a:r>
            <a:r>
              <a:rPr kumimoji="0" lang="fr-FR" sz="2400" b="0" i="0" u="none" strike="noStrike" kern="1200" cap="none" spc="0" normalizeH="0" noProof="0" dirty="0" smtClean="0">
                <a:ln>
                  <a:noFill/>
                </a:ln>
                <a:solidFill>
                  <a:srgbClr val="00B050"/>
                </a:solidFill>
                <a:effectLst/>
                <a:uLnTx/>
                <a:uFillTx/>
                <a:latin typeface="+mn-lt"/>
                <a:ea typeface="+mn-ea"/>
                <a:cs typeface="+mn-cs"/>
              </a:rPr>
              <a:t> caractères individuels?</a:t>
            </a:r>
            <a:endParaRPr kumimoji="0" lang="fr-FR" sz="2400" b="0" i="0" u="none" strike="noStrike" kern="1200" cap="none" spc="0" normalizeH="0" baseline="0" noProof="0" dirty="0" smtClean="0">
              <a:ln>
                <a:noFill/>
              </a:ln>
              <a:solidFill>
                <a:srgbClr val="00B05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162474"/>
          </a:xfrm>
        </p:spPr>
        <p:txBody>
          <a:bodyPr>
            <a:noAutofit/>
          </a:bodyPr>
          <a:lstStyle/>
          <a:p>
            <a:pPr algn="l"/>
            <a:r>
              <a:rPr lang="fr-FR" sz="3200" dirty="0" smtClean="0">
                <a:solidFill>
                  <a:srgbClr val="FF0000"/>
                </a:solidFill>
              </a:rPr>
              <a:t>Bilan n°1:</a:t>
            </a:r>
            <a:br>
              <a:rPr lang="fr-FR" sz="3200" dirty="0" smtClean="0">
                <a:solidFill>
                  <a:srgbClr val="FF0000"/>
                </a:solidFill>
              </a:rPr>
            </a:br>
            <a:r>
              <a:rPr lang="fr-FR" sz="3200" dirty="0" smtClean="0">
                <a:solidFill>
                  <a:srgbClr val="FF0000"/>
                </a:solidFill>
              </a:rPr>
              <a:t>Chaque individu présente les caractères de l’espèce avec des variations qui lui sont propres.</a:t>
            </a:r>
            <a:br>
              <a:rPr lang="fr-FR" sz="3200" dirty="0" smtClean="0">
                <a:solidFill>
                  <a:srgbClr val="FF0000"/>
                </a:solidFill>
              </a:rPr>
            </a:br>
            <a:r>
              <a:rPr lang="fr-FR" sz="3200" dirty="0" smtClean="0">
                <a:solidFill>
                  <a:srgbClr val="FF0000"/>
                </a:solidFill>
              </a:rPr>
              <a:t>Les caractères qui se retrouvent dans les générations successives sont des caractères héréditaires.</a:t>
            </a:r>
            <a:br>
              <a:rPr lang="fr-FR" sz="3200" dirty="0" smtClean="0">
                <a:solidFill>
                  <a:srgbClr val="FF0000"/>
                </a:solidFill>
              </a:rPr>
            </a:br>
            <a:r>
              <a:rPr lang="fr-FR" sz="3200" dirty="0" smtClean="0">
                <a:solidFill>
                  <a:srgbClr val="FF0000"/>
                </a:solidFill>
              </a:rPr>
              <a:t>Les facteurs environnementaux peuvent modifier certains caractères. Ces modifications ne sont pas héréditaires.</a:t>
            </a:r>
            <a:endParaRPr lang="fr-FR" sz="3200"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188641"/>
            <a:ext cx="7772400" cy="864096"/>
          </a:xfrm>
        </p:spPr>
        <p:txBody>
          <a:bodyPr>
            <a:noAutofit/>
          </a:bodyPr>
          <a:lstStyle/>
          <a:p>
            <a:pPr algn="l"/>
            <a:r>
              <a:rPr lang="fr-FR" sz="1200" u="sng" dirty="0"/>
              <a:t>Exercice type corrigé en classe :</a:t>
            </a:r>
            <a:r>
              <a:rPr lang="fr-FR" sz="1200" dirty="0"/>
              <a:t/>
            </a:r>
            <a:br>
              <a:rPr lang="fr-FR" sz="1200" dirty="0"/>
            </a:br>
            <a:r>
              <a:rPr lang="fr-FR" sz="1200" dirty="0"/>
              <a:t>Le daltonisme touche peu de personnes dans le monde. Cette anomalie peut être simplement gênante dans la vie courante au niveau de la vision des couleurs.</a:t>
            </a:r>
            <a:br>
              <a:rPr lang="fr-FR" sz="1200" dirty="0"/>
            </a:br>
            <a:r>
              <a:rPr lang="fr-FR" sz="1200" dirty="0"/>
              <a:t>Etude d’un arbre généalogique, celui de la famille Scott :</a:t>
            </a:r>
            <a:br>
              <a:rPr lang="fr-FR" sz="1200" dirty="0"/>
            </a:br>
            <a:endParaRPr lang="fr-FR" sz="1200" dirty="0"/>
          </a:p>
        </p:txBody>
      </p:sp>
      <p:grpSp>
        <p:nvGrpSpPr>
          <p:cNvPr id="1026" name="Group 2"/>
          <p:cNvGrpSpPr>
            <a:grpSpLocks/>
          </p:cNvGrpSpPr>
          <p:nvPr/>
        </p:nvGrpSpPr>
        <p:grpSpPr bwMode="auto">
          <a:xfrm>
            <a:off x="2411760" y="980728"/>
            <a:ext cx="3086100" cy="2033587"/>
            <a:chOff x="2264" y="5864"/>
            <a:chExt cx="4860" cy="3202"/>
          </a:xfrm>
        </p:grpSpPr>
        <p:sp>
          <p:nvSpPr>
            <p:cNvPr id="1027" name="Rectangle 3" descr="blanc)"/>
            <p:cNvSpPr>
              <a:spLocks noChangeArrowheads="1"/>
            </p:cNvSpPr>
            <p:nvPr/>
          </p:nvSpPr>
          <p:spPr bwMode="auto">
            <a:xfrm>
              <a:off x="3344" y="6906"/>
              <a:ext cx="360" cy="360"/>
            </a:xfrm>
            <a:prstGeom prst="rect">
              <a:avLst/>
            </a:prstGeom>
            <a:pattFill prst="dkUpDiag">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028" name="Oval 4"/>
            <p:cNvSpPr>
              <a:spLocks noChangeArrowheads="1"/>
            </p:cNvSpPr>
            <p:nvPr/>
          </p:nvSpPr>
          <p:spPr bwMode="auto">
            <a:xfrm>
              <a:off x="2264" y="7778"/>
              <a:ext cx="36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29" name="Line 5"/>
            <p:cNvSpPr>
              <a:spLocks noChangeShapeType="1"/>
            </p:cNvSpPr>
            <p:nvPr/>
          </p:nvSpPr>
          <p:spPr bwMode="auto">
            <a:xfrm>
              <a:off x="3704" y="7086"/>
              <a:ext cx="72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0" name="Line 6"/>
            <p:cNvSpPr>
              <a:spLocks noChangeShapeType="1"/>
            </p:cNvSpPr>
            <p:nvPr/>
          </p:nvSpPr>
          <p:spPr bwMode="auto">
            <a:xfrm>
              <a:off x="4064" y="7086"/>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1" name="Line 7"/>
            <p:cNvSpPr>
              <a:spLocks noChangeShapeType="1"/>
            </p:cNvSpPr>
            <p:nvPr/>
          </p:nvSpPr>
          <p:spPr bwMode="auto">
            <a:xfrm>
              <a:off x="3524" y="7446"/>
              <a:ext cx="342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2" name="Line 8"/>
            <p:cNvSpPr>
              <a:spLocks noChangeShapeType="1"/>
            </p:cNvSpPr>
            <p:nvPr/>
          </p:nvSpPr>
          <p:spPr bwMode="auto">
            <a:xfrm flipV="1">
              <a:off x="4604" y="6584"/>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3" name="Line 9"/>
            <p:cNvSpPr>
              <a:spLocks noChangeShapeType="1"/>
            </p:cNvSpPr>
            <p:nvPr/>
          </p:nvSpPr>
          <p:spPr bwMode="auto">
            <a:xfrm>
              <a:off x="4604" y="6584"/>
              <a:ext cx="162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4" name="Line 10"/>
            <p:cNvSpPr>
              <a:spLocks noChangeShapeType="1"/>
            </p:cNvSpPr>
            <p:nvPr/>
          </p:nvSpPr>
          <p:spPr bwMode="auto">
            <a:xfrm>
              <a:off x="6224" y="6584"/>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5" name="Line 11"/>
            <p:cNvSpPr>
              <a:spLocks noChangeShapeType="1"/>
            </p:cNvSpPr>
            <p:nvPr/>
          </p:nvSpPr>
          <p:spPr bwMode="auto">
            <a:xfrm>
              <a:off x="5504" y="6224"/>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6" name="Rectangle 12" descr="blanc)"/>
            <p:cNvSpPr>
              <a:spLocks noChangeArrowheads="1"/>
            </p:cNvSpPr>
            <p:nvPr/>
          </p:nvSpPr>
          <p:spPr bwMode="auto">
            <a:xfrm>
              <a:off x="6044" y="6906"/>
              <a:ext cx="360" cy="360"/>
            </a:xfrm>
            <a:prstGeom prst="rect">
              <a:avLst/>
            </a:prstGeom>
            <a:pattFill prst="dkUpDiag">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037" name="Oval 13"/>
            <p:cNvSpPr>
              <a:spLocks noChangeArrowheads="1"/>
            </p:cNvSpPr>
            <p:nvPr/>
          </p:nvSpPr>
          <p:spPr bwMode="auto">
            <a:xfrm>
              <a:off x="4424" y="6906"/>
              <a:ext cx="36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8" name="Line 14"/>
            <p:cNvSpPr>
              <a:spLocks noChangeShapeType="1"/>
            </p:cNvSpPr>
            <p:nvPr/>
          </p:nvSpPr>
          <p:spPr bwMode="auto">
            <a:xfrm>
              <a:off x="3524" y="7446"/>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9" name="Rectangle 15"/>
            <p:cNvSpPr>
              <a:spLocks noChangeArrowheads="1"/>
            </p:cNvSpPr>
            <p:nvPr/>
          </p:nvSpPr>
          <p:spPr bwMode="auto">
            <a:xfrm>
              <a:off x="3344" y="7778"/>
              <a:ext cx="360" cy="3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040" name="Line 16"/>
            <p:cNvSpPr>
              <a:spLocks noChangeShapeType="1"/>
            </p:cNvSpPr>
            <p:nvPr/>
          </p:nvSpPr>
          <p:spPr bwMode="auto">
            <a:xfrm>
              <a:off x="5324" y="7446"/>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41" name="Line 17"/>
            <p:cNvSpPr>
              <a:spLocks noChangeShapeType="1"/>
            </p:cNvSpPr>
            <p:nvPr/>
          </p:nvSpPr>
          <p:spPr bwMode="auto">
            <a:xfrm>
              <a:off x="6944" y="7446"/>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42" name="Oval 18" descr="blanc)"/>
            <p:cNvSpPr>
              <a:spLocks noChangeArrowheads="1"/>
            </p:cNvSpPr>
            <p:nvPr/>
          </p:nvSpPr>
          <p:spPr bwMode="auto">
            <a:xfrm>
              <a:off x="5144" y="7778"/>
              <a:ext cx="360" cy="360"/>
            </a:xfrm>
            <a:prstGeom prst="ellipse">
              <a:avLst/>
            </a:prstGeom>
            <a:pattFill prst="dkUpDiag">
              <a:fgClr>
                <a:srgbClr val="000000"/>
              </a:fgClr>
              <a:bgClr>
                <a:srgbClr val="FFFFFF"/>
              </a:bgClr>
            </a:patt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43" name="Oval 19"/>
            <p:cNvSpPr>
              <a:spLocks noChangeArrowheads="1"/>
            </p:cNvSpPr>
            <p:nvPr/>
          </p:nvSpPr>
          <p:spPr bwMode="auto">
            <a:xfrm>
              <a:off x="6764" y="7778"/>
              <a:ext cx="36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44" name="Line 20"/>
            <p:cNvSpPr>
              <a:spLocks noChangeShapeType="1"/>
            </p:cNvSpPr>
            <p:nvPr/>
          </p:nvSpPr>
          <p:spPr bwMode="auto">
            <a:xfrm>
              <a:off x="2624" y="7986"/>
              <a:ext cx="72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45" name="Line 21"/>
            <p:cNvSpPr>
              <a:spLocks noChangeShapeType="1"/>
            </p:cNvSpPr>
            <p:nvPr/>
          </p:nvSpPr>
          <p:spPr bwMode="auto">
            <a:xfrm>
              <a:off x="2984" y="7986"/>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46" name="Rectangle 22"/>
            <p:cNvSpPr>
              <a:spLocks noChangeArrowheads="1"/>
            </p:cNvSpPr>
            <p:nvPr/>
          </p:nvSpPr>
          <p:spPr bwMode="auto">
            <a:xfrm>
              <a:off x="2264" y="8706"/>
              <a:ext cx="360" cy="3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047" name="Line 23"/>
            <p:cNvSpPr>
              <a:spLocks noChangeShapeType="1"/>
            </p:cNvSpPr>
            <p:nvPr/>
          </p:nvSpPr>
          <p:spPr bwMode="auto">
            <a:xfrm>
              <a:off x="2444" y="8346"/>
              <a:ext cx="108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48" name="Oval 24"/>
            <p:cNvSpPr>
              <a:spLocks noChangeArrowheads="1"/>
            </p:cNvSpPr>
            <p:nvPr/>
          </p:nvSpPr>
          <p:spPr bwMode="auto">
            <a:xfrm>
              <a:off x="3344" y="8706"/>
              <a:ext cx="36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49" name="Line 25"/>
            <p:cNvSpPr>
              <a:spLocks noChangeShapeType="1"/>
            </p:cNvSpPr>
            <p:nvPr/>
          </p:nvSpPr>
          <p:spPr bwMode="auto">
            <a:xfrm>
              <a:off x="2444" y="8346"/>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50" name="Line 26"/>
            <p:cNvSpPr>
              <a:spLocks noChangeShapeType="1"/>
            </p:cNvSpPr>
            <p:nvPr/>
          </p:nvSpPr>
          <p:spPr bwMode="auto">
            <a:xfrm>
              <a:off x="3524" y="8346"/>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51" name="Rectangle 27" descr="blanc)"/>
            <p:cNvSpPr>
              <a:spLocks noChangeArrowheads="1"/>
            </p:cNvSpPr>
            <p:nvPr/>
          </p:nvSpPr>
          <p:spPr bwMode="auto">
            <a:xfrm>
              <a:off x="4064" y="8706"/>
              <a:ext cx="360" cy="360"/>
            </a:xfrm>
            <a:prstGeom prst="rect">
              <a:avLst/>
            </a:prstGeom>
            <a:pattFill prst="dkUpDiag">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052" name="Line 28"/>
            <p:cNvSpPr>
              <a:spLocks noChangeShapeType="1"/>
            </p:cNvSpPr>
            <p:nvPr/>
          </p:nvSpPr>
          <p:spPr bwMode="auto">
            <a:xfrm>
              <a:off x="4244" y="8346"/>
              <a:ext cx="198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53" name="Oval 29"/>
            <p:cNvSpPr>
              <a:spLocks noChangeArrowheads="1"/>
            </p:cNvSpPr>
            <p:nvPr/>
          </p:nvSpPr>
          <p:spPr bwMode="auto">
            <a:xfrm>
              <a:off x="6044" y="8706"/>
              <a:ext cx="36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54" name="Line 30"/>
            <p:cNvSpPr>
              <a:spLocks noChangeShapeType="1"/>
            </p:cNvSpPr>
            <p:nvPr/>
          </p:nvSpPr>
          <p:spPr bwMode="auto">
            <a:xfrm>
              <a:off x="4244" y="8346"/>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55" name="Line 31"/>
            <p:cNvSpPr>
              <a:spLocks noChangeShapeType="1"/>
            </p:cNvSpPr>
            <p:nvPr/>
          </p:nvSpPr>
          <p:spPr bwMode="auto">
            <a:xfrm>
              <a:off x="5324" y="8346"/>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56" name="Rectangle 32"/>
            <p:cNvSpPr>
              <a:spLocks noChangeArrowheads="1"/>
            </p:cNvSpPr>
            <p:nvPr/>
          </p:nvSpPr>
          <p:spPr bwMode="auto">
            <a:xfrm>
              <a:off x="4064" y="7806"/>
              <a:ext cx="360" cy="3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057" name="Line 33"/>
            <p:cNvSpPr>
              <a:spLocks noChangeShapeType="1"/>
            </p:cNvSpPr>
            <p:nvPr/>
          </p:nvSpPr>
          <p:spPr bwMode="auto">
            <a:xfrm>
              <a:off x="4424" y="7986"/>
              <a:ext cx="72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58" name="Line 34"/>
            <p:cNvSpPr>
              <a:spLocks noChangeShapeType="1"/>
            </p:cNvSpPr>
            <p:nvPr/>
          </p:nvSpPr>
          <p:spPr bwMode="auto">
            <a:xfrm>
              <a:off x="4784" y="7986"/>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59" name="Line 35"/>
            <p:cNvSpPr>
              <a:spLocks noChangeShapeType="1"/>
            </p:cNvSpPr>
            <p:nvPr/>
          </p:nvSpPr>
          <p:spPr bwMode="auto">
            <a:xfrm>
              <a:off x="6224" y="8346"/>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60" name="Rectangle 36" descr="blanc)"/>
            <p:cNvSpPr>
              <a:spLocks noChangeArrowheads="1"/>
            </p:cNvSpPr>
            <p:nvPr/>
          </p:nvSpPr>
          <p:spPr bwMode="auto">
            <a:xfrm>
              <a:off x="5144" y="8706"/>
              <a:ext cx="360" cy="360"/>
            </a:xfrm>
            <a:prstGeom prst="rect">
              <a:avLst/>
            </a:prstGeom>
            <a:pattFill prst="dkUpDiag">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061" name="Text Box 37"/>
            <p:cNvSpPr txBox="1">
              <a:spLocks noChangeArrowheads="1"/>
            </p:cNvSpPr>
            <p:nvPr/>
          </p:nvSpPr>
          <p:spPr bwMode="auto">
            <a:xfrm>
              <a:off x="5324" y="5864"/>
              <a:ext cx="540" cy="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smtClean="0">
                  <a:ln>
                    <a:noFill/>
                  </a:ln>
                  <a:solidFill>
                    <a:schemeClr val="tx1"/>
                  </a:solidFill>
                  <a:effectLst/>
                  <a:latin typeface="Calibri" pitchFamily="34" charset="0"/>
                  <a:cs typeface="Arial" pitchFamily="34" charset="0"/>
                </a:rPr>
                <a:t>?</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062" name="Text Box 38"/>
          <p:cNvSpPr txBox="1">
            <a:spLocks noChangeArrowheads="1"/>
          </p:cNvSpPr>
          <p:nvPr/>
        </p:nvSpPr>
        <p:spPr bwMode="auto">
          <a:xfrm>
            <a:off x="5724128" y="1628800"/>
            <a:ext cx="1600200" cy="266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000" b="0" i="0" u="none" strike="noStrike" cap="none" normalizeH="0" baseline="0" dirty="0" smtClean="0">
                <a:ln>
                  <a:noFill/>
                </a:ln>
                <a:solidFill>
                  <a:schemeClr val="tx1"/>
                </a:solidFill>
                <a:effectLst/>
                <a:latin typeface="Calibri" pitchFamily="34" charset="0"/>
                <a:cs typeface="Arial" pitchFamily="34" charset="0"/>
              </a:rPr>
              <a:t>1</a:t>
            </a:r>
            <a:r>
              <a:rPr kumimoji="0" lang="fr-FR" sz="1000" b="0" i="0" u="none" strike="noStrike" cap="none" normalizeH="0" baseline="30000" dirty="0" smtClean="0">
                <a:ln>
                  <a:noFill/>
                </a:ln>
                <a:solidFill>
                  <a:schemeClr val="tx1"/>
                </a:solidFill>
                <a:effectLst/>
                <a:latin typeface="Calibri" pitchFamily="34" charset="0"/>
                <a:cs typeface="Arial" pitchFamily="34" charset="0"/>
              </a:rPr>
              <a:t>ère</a:t>
            </a:r>
            <a:r>
              <a:rPr kumimoji="0" lang="fr-FR" sz="1000" b="0" i="0" u="none" strike="noStrike" cap="none" normalizeH="0" baseline="0" dirty="0" smtClean="0">
                <a:ln>
                  <a:noFill/>
                </a:ln>
                <a:solidFill>
                  <a:schemeClr val="tx1"/>
                </a:solidFill>
                <a:effectLst/>
                <a:latin typeface="Calibri" pitchFamily="34" charset="0"/>
                <a:cs typeface="Arial" pitchFamily="34" charset="0"/>
              </a:rPr>
              <a:t> génération</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63" name="Text Box 39"/>
          <p:cNvSpPr txBox="1">
            <a:spLocks noChangeArrowheads="1"/>
          </p:cNvSpPr>
          <p:nvPr/>
        </p:nvSpPr>
        <p:spPr bwMode="auto">
          <a:xfrm>
            <a:off x="5724128" y="2132856"/>
            <a:ext cx="1600200" cy="266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000" b="0" i="0" u="none" strike="noStrike" cap="none" normalizeH="0" baseline="0" smtClean="0">
                <a:ln>
                  <a:noFill/>
                </a:ln>
                <a:solidFill>
                  <a:schemeClr val="tx1"/>
                </a:solidFill>
                <a:effectLst/>
                <a:latin typeface="Calibri" pitchFamily="34" charset="0"/>
                <a:cs typeface="Arial" pitchFamily="34" charset="0"/>
              </a:rPr>
              <a:t>2</a:t>
            </a:r>
            <a:r>
              <a:rPr kumimoji="0" lang="fr-FR" sz="1000" b="0" i="0" u="none" strike="noStrike" cap="none" normalizeH="0" baseline="30000" smtClean="0">
                <a:ln>
                  <a:noFill/>
                </a:ln>
                <a:solidFill>
                  <a:schemeClr val="tx1"/>
                </a:solidFill>
                <a:effectLst/>
                <a:latin typeface="Calibri" pitchFamily="34" charset="0"/>
                <a:cs typeface="Arial" pitchFamily="34" charset="0"/>
              </a:rPr>
              <a:t>de</a:t>
            </a:r>
            <a:r>
              <a:rPr kumimoji="0" lang="fr-FR" sz="1000" b="0" i="0" u="none" strike="noStrike" cap="none" normalizeH="0" baseline="0" smtClean="0">
                <a:ln>
                  <a:noFill/>
                </a:ln>
                <a:solidFill>
                  <a:schemeClr val="tx1"/>
                </a:solidFill>
                <a:effectLst/>
                <a:latin typeface="Calibri" pitchFamily="34" charset="0"/>
                <a:cs typeface="Arial" pitchFamily="34" charset="0"/>
              </a:rPr>
              <a:t> génération</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64" name="Text Box 40"/>
          <p:cNvSpPr txBox="1">
            <a:spLocks noChangeArrowheads="1"/>
          </p:cNvSpPr>
          <p:nvPr/>
        </p:nvSpPr>
        <p:spPr bwMode="auto">
          <a:xfrm>
            <a:off x="5708104" y="2708920"/>
            <a:ext cx="1600200" cy="266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000" b="0" i="0" u="none" strike="noStrike" cap="none" normalizeH="0" baseline="0" dirty="0" smtClean="0">
                <a:ln>
                  <a:noFill/>
                </a:ln>
                <a:solidFill>
                  <a:schemeClr val="tx1"/>
                </a:solidFill>
                <a:effectLst/>
                <a:latin typeface="Calibri" pitchFamily="34" charset="0"/>
                <a:cs typeface="Arial" pitchFamily="34" charset="0"/>
              </a:rPr>
              <a:t>3</a:t>
            </a:r>
            <a:r>
              <a:rPr kumimoji="0" lang="fr-FR" sz="1000" b="0" i="0" u="none" strike="noStrike" cap="none" normalizeH="0" baseline="30000" dirty="0" smtClean="0">
                <a:ln>
                  <a:noFill/>
                </a:ln>
                <a:solidFill>
                  <a:schemeClr val="tx1"/>
                </a:solidFill>
                <a:effectLst/>
                <a:latin typeface="Calibri" pitchFamily="34" charset="0"/>
                <a:cs typeface="Arial" pitchFamily="34" charset="0"/>
              </a:rPr>
              <a:t>ème</a:t>
            </a:r>
            <a:r>
              <a:rPr kumimoji="0" lang="fr-FR" sz="1000" b="0" i="0" u="none" strike="noStrike" cap="none" normalizeH="0" baseline="0" dirty="0" smtClean="0">
                <a:ln>
                  <a:noFill/>
                </a:ln>
                <a:solidFill>
                  <a:schemeClr val="tx1"/>
                </a:solidFill>
                <a:effectLst/>
                <a:latin typeface="Calibri" pitchFamily="34" charset="0"/>
                <a:cs typeface="Arial" pitchFamily="34" charset="0"/>
              </a:rPr>
              <a:t> génération</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5" name="Titre 1"/>
          <p:cNvSpPr txBox="1">
            <a:spLocks/>
          </p:cNvSpPr>
          <p:nvPr/>
        </p:nvSpPr>
        <p:spPr>
          <a:xfrm>
            <a:off x="683568" y="4149080"/>
            <a:ext cx="7772400" cy="1872208"/>
          </a:xfrm>
          <a:prstGeom prst="rect">
            <a:avLst/>
          </a:prstGeom>
        </p:spPr>
        <p:txBody>
          <a:bodyPr vert="horz" lIns="91440" tIns="45720" rIns="91440" bIns="45720" rtlCol="0" anchor="ctr">
            <a:noAutofit/>
          </a:bodyPr>
          <a:lstStyle/>
          <a:p>
            <a:r>
              <a:rPr lang="fr-FR" sz="1200" dirty="0"/>
              <a:t>Caractère étudié </a:t>
            </a:r>
            <a:r>
              <a:rPr lang="fr-FR" sz="1200" dirty="0" smtClean="0"/>
              <a:t>=………………………………………………………………………………………………………………………………………………………………</a:t>
            </a:r>
            <a:endParaRPr lang="fr-FR" sz="1200" dirty="0"/>
          </a:p>
          <a:p>
            <a:r>
              <a:rPr lang="fr-FR" sz="1200" dirty="0"/>
              <a:t>Variation du caractère </a:t>
            </a:r>
            <a:r>
              <a:rPr lang="fr-FR" sz="1200" dirty="0" smtClean="0"/>
              <a:t>=………………………………………………………………………………………………………………………….............................</a:t>
            </a:r>
            <a:endParaRPr lang="fr-FR" sz="1200" dirty="0"/>
          </a:p>
          <a:p>
            <a:r>
              <a:rPr lang="fr-FR" sz="1200" dirty="0"/>
              <a:t>Fréquence de l’anomalie dans la population </a:t>
            </a:r>
            <a:r>
              <a:rPr lang="fr-FR" sz="1200" dirty="0" smtClean="0"/>
              <a:t>=…………………………………………………………………………………………………………………..</a:t>
            </a:r>
            <a:endParaRPr lang="fr-FR" sz="1200" dirty="0"/>
          </a:p>
          <a:p>
            <a:r>
              <a:rPr lang="fr-FR" sz="1200" dirty="0"/>
              <a:t>Fréquence de l’anomalie dans la famille étudiée </a:t>
            </a:r>
            <a:r>
              <a:rPr lang="fr-FR" sz="1200" dirty="0" smtClean="0"/>
              <a:t>=…………………………………………….………………………………………………………………</a:t>
            </a:r>
          </a:p>
          <a:p>
            <a:endParaRPr lang="fr-FR" sz="1200" dirty="0"/>
          </a:p>
          <a:p>
            <a:r>
              <a:rPr lang="fr-FR" sz="1200" dirty="0"/>
              <a:t>Conclusion </a:t>
            </a:r>
            <a:r>
              <a:rPr lang="fr-FR" sz="1200" dirty="0" smtClean="0"/>
              <a:t>:………………………………………………………………………………………………………………………………………..…………………………………</a:t>
            </a:r>
            <a:endParaRPr lang="fr-FR" sz="1200" dirty="0"/>
          </a:p>
          <a:p>
            <a:r>
              <a:rPr lang="fr-FR" sz="1200" dirty="0" smtClean="0"/>
              <a:t>………………………………………………………………………………………………………………………………………………………………………………………………</a:t>
            </a:r>
            <a:endParaRPr lang="fr-FR" sz="1200" dirty="0"/>
          </a:p>
          <a:p>
            <a:r>
              <a:rPr lang="fr-FR" sz="1200" dirty="0" smtClean="0"/>
              <a:t>………………………………………………………………………………………………………………………………………………………………………………………………</a:t>
            </a:r>
            <a:endParaRPr lang="fr-FR" sz="1200" dirty="0"/>
          </a:p>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1200" b="0" i="0" u="none" strike="noStrike" kern="1200" cap="none" spc="0" normalizeH="0" baseline="0" noProof="0" dirty="0" smtClean="0">
                <a:ln>
                  <a:noFill/>
                </a:ln>
                <a:solidFill>
                  <a:schemeClr val="tx1"/>
                </a:solidFill>
                <a:effectLst/>
                <a:uLnTx/>
                <a:uFillTx/>
                <a:latin typeface="+mj-lt"/>
                <a:ea typeface="+mj-ea"/>
                <a:cs typeface="+mj-cs"/>
              </a:rPr>
              <a:t/>
            </a:r>
            <a:br>
              <a:rPr kumimoji="0" lang="fr-FR" sz="1200" b="0" i="0" u="none" strike="noStrike" kern="1200" cap="none" spc="0" normalizeH="0" baseline="0" noProof="0" dirty="0" smtClean="0">
                <a:ln>
                  <a:noFill/>
                </a:ln>
                <a:solidFill>
                  <a:schemeClr val="tx1"/>
                </a:solidFill>
                <a:effectLst/>
                <a:uLnTx/>
                <a:uFillTx/>
                <a:latin typeface="+mj-lt"/>
                <a:ea typeface="+mj-ea"/>
                <a:cs typeface="+mj-cs"/>
              </a:rPr>
            </a:br>
            <a:endParaRPr kumimoji="0" lang="fr-FR" sz="12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46" name="Titre 1"/>
          <p:cNvSpPr txBox="1">
            <a:spLocks/>
          </p:cNvSpPr>
          <p:nvPr/>
        </p:nvSpPr>
        <p:spPr>
          <a:xfrm>
            <a:off x="683568" y="3356992"/>
            <a:ext cx="7772400" cy="86409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1200" b="0" i="0" u="none" strike="noStrike" kern="1200" cap="none" spc="0" normalizeH="0" baseline="0" noProof="0" dirty="0" smtClean="0">
                <a:ln>
                  <a:noFill/>
                </a:ln>
                <a:solidFill>
                  <a:schemeClr val="tx1"/>
                </a:solidFill>
                <a:effectLst/>
                <a:uLnTx/>
                <a:uFillTx/>
                <a:latin typeface="+mj-lt"/>
                <a:ea typeface="+mj-ea"/>
                <a:cs typeface="+mj-cs"/>
              </a:rPr>
              <a:t/>
            </a:r>
            <a:br>
              <a:rPr kumimoji="0" lang="fr-FR" sz="1200" b="0" i="0" u="none" strike="noStrike" kern="1200" cap="none" spc="0" normalizeH="0" baseline="0" noProof="0" dirty="0" smtClean="0">
                <a:ln>
                  <a:noFill/>
                </a:ln>
                <a:solidFill>
                  <a:schemeClr val="tx1"/>
                </a:solidFill>
                <a:effectLst/>
                <a:uLnTx/>
                <a:uFillTx/>
                <a:latin typeface="+mj-lt"/>
                <a:ea typeface="+mj-ea"/>
                <a:cs typeface="+mj-cs"/>
              </a:rPr>
            </a:br>
            <a:endParaRPr kumimoji="0" lang="fr-FR" sz="1200" b="0" i="0" u="none" strike="noStrike" kern="1200" cap="none" spc="0" normalizeH="0" baseline="0" noProof="0" dirty="0" smtClean="0">
              <a:ln>
                <a:noFill/>
              </a:ln>
              <a:solidFill>
                <a:schemeClr val="tx1"/>
              </a:solidFill>
              <a:effectLst/>
              <a:uLnTx/>
              <a:uFillTx/>
              <a:latin typeface="+mj-lt"/>
              <a:ea typeface="+mj-ea"/>
              <a:cs typeface="+mj-cs"/>
            </a:endParaRPr>
          </a:p>
        </p:txBody>
      </p:sp>
      <p:grpSp>
        <p:nvGrpSpPr>
          <p:cNvPr id="1066" name="Group 42"/>
          <p:cNvGrpSpPr>
            <a:grpSpLocks/>
          </p:cNvGrpSpPr>
          <p:nvPr/>
        </p:nvGrpSpPr>
        <p:grpSpPr bwMode="auto">
          <a:xfrm>
            <a:off x="1691680" y="3284984"/>
            <a:ext cx="4000500" cy="593725"/>
            <a:chOff x="1364" y="13045"/>
            <a:chExt cx="6300" cy="936"/>
          </a:xfrm>
        </p:grpSpPr>
        <p:sp>
          <p:nvSpPr>
            <p:cNvPr id="1067" name="Oval 43"/>
            <p:cNvSpPr>
              <a:spLocks noChangeArrowheads="1"/>
            </p:cNvSpPr>
            <p:nvPr/>
          </p:nvSpPr>
          <p:spPr bwMode="auto">
            <a:xfrm>
              <a:off x="1364" y="13081"/>
              <a:ext cx="36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68" name="Rectangle 44"/>
            <p:cNvSpPr>
              <a:spLocks noChangeArrowheads="1"/>
            </p:cNvSpPr>
            <p:nvPr/>
          </p:nvSpPr>
          <p:spPr bwMode="auto">
            <a:xfrm>
              <a:off x="1364" y="13621"/>
              <a:ext cx="360" cy="3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069" name="Oval 45" descr="blanc)"/>
            <p:cNvSpPr>
              <a:spLocks noChangeArrowheads="1"/>
            </p:cNvSpPr>
            <p:nvPr/>
          </p:nvSpPr>
          <p:spPr bwMode="auto">
            <a:xfrm>
              <a:off x="4064" y="13045"/>
              <a:ext cx="360" cy="360"/>
            </a:xfrm>
            <a:prstGeom prst="ellipse">
              <a:avLst/>
            </a:prstGeom>
            <a:pattFill prst="dkUpDiag">
              <a:fgClr>
                <a:srgbClr val="000000"/>
              </a:fgClr>
              <a:bgClr>
                <a:srgbClr val="FFFFFF"/>
              </a:bgClr>
            </a:patt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70" name="Rectangle 46" descr="blanc)"/>
            <p:cNvSpPr>
              <a:spLocks noChangeArrowheads="1"/>
            </p:cNvSpPr>
            <p:nvPr/>
          </p:nvSpPr>
          <p:spPr bwMode="auto">
            <a:xfrm>
              <a:off x="4064" y="13621"/>
              <a:ext cx="360" cy="360"/>
            </a:xfrm>
            <a:prstGeom prst="rect">
              <a:avLst/>
            </a:prstGeom>
            <a:pattFill prst="dkUpDiag">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071" name="Text Box 47"/>
            <p:cNvSpPr txBox="1">
              <a:spLocks noChangeArrowheads="1"/>
            </p:cNvSpPr>
            <p:nvPr/>
          </p:nvSpPr>
          <p:spPr bwMode="auto">
            <a:xfrm>
              <a:off x="1904" y="13045"/>
              <a:ext cx="1260" cy="36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000" b="0" i="0" u="none" strike="noStrike" cap="none" normalizeH="0" baseline="0" smtClean="0">
                  <a:ln>
                    <a:noFill/>
                  </a:ln>
                  <a:solidFill>
                    <a:schemeClr val="tx1"/>
                  </a:solidFill>
                  <a:effectLst/>
                  <a:latin typeface="Calibri" pitchFamily="34" charset="0"/>
                  <a:cs typeface="Arial" pitchFamily="34" charset="0"/>
                </a:rPr>
                <a:t>= femme</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72" name="Text Box 48"/>
            <p:cNvSpPr txBox="1">
              <a:spLocks noChangeArrowheads="1"/>
            </p:cNvSpPr>
            <p:nvPr/>
          </p:nvSpPr>
          <p:spPr bwMode="auto">
            <a:xfrm>
              <a:off x="1904" y="13585"/>
              <a:ext cx="1260" cy="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000" b="0" i="0" u="none" strike="noStrike" cap="none" normalizeH="0" baseline="0" smtClean="0">
                  <a:ln>
                    <a:noFill/>
                  </a:ln>
                  <a:solidFill>
                    <a:schemeClr val="tx1"/>
                  </a:solidFill>
                  <a:effectLst/>
                  <a:latin typeface="Calibri" pitchFamily="34" charset="0"/>
                  <a:cs typeface="Arial" pitchFamily="34" charset="0"/>
                </a:rPr>
                <a:t>= mâle</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73" name="Text Box 49"/>
            <p:cNvSpPr txBox="1">
              <a:spLocks noChangeArrowheads="1"/>
            </p:cNvSpPr>
            <p:nvPr/>
          </p:nvSpPr>
          <p:spPr bwMode="auto">
            <a:xfrm>
              <a:off x="4604" y="13045"/>
              <a:ext cx="3060" cy="36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000" b="0" i="0" u="none" strike="noStrike" cap="none" normalizeH="0" baseline="0" smtClean="0">
                  <a:ln>
                    <a:noFill/>
                  </a:ln>
                  <a:solidFill>
                    <a:schemeClr val="tx1"/>
                  </a:solidFill>
                  <a:effectLst/>
                  <a:latin typeface="Calibri" pitchFamily="34" charset="0"/>
                  <a:cs typeface="Arial" pitchFamily="34" charset="0"/>
                </a:rPr>
                <a:t>= femme atteinte de daltonisme</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74" name="Text Box 50"/>
            <p:cNvSpPr txBox="1">
              <a:spLocks noChangeArrowheads="1"/>
            </p:cNvSpPr>
            <p:nvPr/>
          </p:nvSpPr>
          <p:spPr bwMode="auto">
            <a:xfrm>
              <a:off x="4604" y="13585"/>
              <a:ext cx="3060" cy="36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000" b="0" i="0" u="none" strike="noStrike" cap="none" normalizeH="0" baseline="0" smtClean="0">
                  <a:ln>
                    <a:noFill/>
                  </a:ln>
                  <a:solidFill>
                    <a:schemeClr val="tx1"/>
                  </a:solidFill>
                  <a:effectLst/>
                  <a:latin typeface="Calibri" pitchFamily="34" charset="0"/>
                  <a:cs typeface="Arial" pitchFamily="34" charset="0"/>
                </a:rPr>
                <a:t>= mâle atteint de daltonisme</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611560" y="188641"/>
            <a:ext cx="7772400" cy="864096"/>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1200" b="0" i="0" u="sng" strike="noStrike" kern="1200" cap="none" spc="0" normalizeH="0" baseline="0" noProof="0" smtClean="0">
                <a:ln>
                  <a:noFill/>
                </a:ln>
                <a:solidFill>
                  <a:schemeClr val="tx1"/>
                </a:solidFill>
                <a:effectLst/>
                <a:uLnTx/>
                <a:uFillTx/>
                <a:latin typeface="+mj-lt"/>
                <a:ea typeface="+mj-ea"/>
                <a:cs typeface="+mj-cs"/>
              </a:rPr>
              <a:t>Exercice type corrigé en classe :</a:t>
            </a:r>
            <a:r>
              <a:rPr kumimoji="0" lang="fr-FR" sz="1200" b="0" i="0" u="none" strike="noStrike" kern="1200" cap="none" spc="0" normalizeH="0" baseline="0" noProof="0" smtClean="0">
                <a:ln>
                  <a:noFill/>
                </a:ln>
                <a:solidFill>
                  <a:schemeClr val="tx1"/>
                </a:solidFill>
                <a:effectLst/>
                <a:uLnTx/>
                <a:uFillTx/>
                <a:latin typeface="+mj-lt"/>
                <a:ea typeface="+mj-ea"/>
                <a:cs typeface="+mj-cs"/>
              </a:rPr>
              <a:t/>
            </a:r>
            <a:br>
              <a:rPr kumimoji="0" lang="fr-FR" sz="1200" b="0" i="0" u="none" strike="noStrike" kern="1200" cap="none" spc="0" normalizeH="0" baseline="0" noProof="0" smtClean="0">
                <a:ln>
                  <a:noFill/>
                </a:ln>
                <a:solidFill>
                  <a:schemeClr val="tx1"/>
                </a:solidFill>
                <a:effectLst/>
                <a:uLnTx/>
                <a:uFillTx/>
                <a:latin typeface="+mj-lt"/>
                <a:ea typeface="+mj-ea"/>
                <a:cs typeface="+mj-cs"/>
              </a:rPr>
            </a:br>
            <a:r>
              <a:rPr kumimoji="0" lang="fr-FR" sz="1200" b="0" i="0" u="none" strike="noStrike" kern="1200" cap="none" spc="0" normalizeH="0" baseline="0" noProof="0" smtClean="0">
                <a:ln>
                  <a:noFill/>
                </a:ln>
                <a:solidFill>
                  <a:schemeClr val="tx1"/>
                </a:solidFill>
                <a:effectLst/>
                <a:uLnTx/>
                <a:uFillTx/>
                <a:latin typeface="+mj-lt"/>
                <a:ea typeface="+mj-ea"/>
                <a:cs typeface="+mj-cs"/>
              </a:rPr>
              <a:t>Le daltonisme touche peu de personnes dans le monde. Cette anomalie peut être simplement gênante dans la vie courante au niveau de la vision des couleurs.</a:t>
            </a:r>
            <a:br>
              <a:rPr kumimoji="0" lang="fr-FR" sz="1200" b="0" i="0" u="none" strike="noStrike" kern="1200" cap="none" spc="0" normalizeH="0" baseline="0" noProof="0" smtClean="0">
                <a:ln>
                  <a:noFill/>
                </a:ln>
                <a:solidFill>
                  <a:schemeClr val="tx1"/>
                </a:solidFill>
                <a:effectLst/>
                <a:uLnTx/>
                <a:uFillTx/>
                <a:latin typeface="+mj-lt"/>
                <a:ea typeface="+mj-ea"/>
                <a:cs typeface="+mj-cs"/>
              </a:rPr>
            </a:br>
            <a:r>
              <a:rPr kumimoji="0" lang="fr-FR" sz="1200" b="0" i="0" u="none" strike="noStrike" kern="1200" cap="none" spc="0" normalizeH="0" baseline="0" noProof="0" smtClean="0">
                <a:ln>
                  <a:noFill/>
                </a:ln>
                <a:solidFill>
                  <a:schemeClr val="tx1"/>
                </a:solidFill>
                <a:effectLst/>
                <a:uLnTx/>
                <a:uFillTx/>
                <a:latin typeface="+mj-lt"/>
                <a:ea typeface="+mj-ea"/>
                <a:cs typeface="+mj-cs"/>
              </a:rPr>
              <a:t>Etude d’un arbre généalogique, celui de la famille Scott :</a:t>
            </a:r>
            <a:br>
              <a:rPr kumimoji="0" lang="fr-FR" sz="1200" b="0" i="0" u="none" strike="noStrike" kern="1200" cap="none" spc="0" normalizeH="0" baseline="0" noProof="0" smtClean="0">
                <a:ln>
                  <a:noFill/>
                </a:ln>
                <a:solidFill>
                  <a:schemeClr val="tx1"/>
                </a:solidFill>
                <a:effectLst/>
                <a:uLnTx/>
                <a:uFillTx/>
                <a:latin typeface="+mj-lt"/>
                <a:ea typeface="+mj-ea"/>
                <a:cs typeface="+mj-cs"/>
              </a:rPr>
            </a:br>
            <a:endParaRPr kumimoji="0" lang="fr-FR" sz="1200" b="0" i="0" u="none" strike="noStrike" kern="1200" cap="none" spc="0" normalizeH="0" baseline="0" noProof="0" dirty="0">
              <a:ln>
                <a:noFill/>
              </a:ln>
              <a:solidFill>
                <a:schemeClr val="tx1"/>
              </a:solidFill>
              <a:effectLst/>
              <a:uLnTx/>
              <a:uFillTx/>
              <a:latin typeface="+mj-lt"/>
              <a:ea typeface="+mj-ea"/>
              <a:cs typeface="+mj-cs"/>
            </a:endParaRPr>
          </a:p>
        </p:txBody>
      </p:sp>
      <p:grpSp>
        <p:nvGrpSpPr>
          <p:cNvPr id="3" name="Group 2"/>
          <p:cNvGrpSpPr>
            <a:grpSpLocks/>
          </p:cNvGrpSpPr>
          <p:nvPr/>
        </p:nvGrpSpPr>
        <p:grpSpPr bwMode="auto">
          <a:xfrm>
            <a:off x="2411760" y="980728"/>
            <a:ext cx="3086100" cy="2033587"/>
            <a:chOff x="2264" y="5864"/>
            <a:chExt cx="4860" cy="3202"/>
          </a:xfrm>
        </p:grpSpPr>
        <p:sp>
          <p:nvSpPr>
            <p:cNvPr id="4" name="Rectangle 3" descr="blanc)"/>
            <p:cNvSpPr>
              <a:spLocks noChangeArrowheads="1"/>
            </p:cNvSpPr>
            <p:nvPr/>
          </p:nvSpPr>
          <p:spPr bwMode="auto">
            <a:xfrm>
              <a:off x="3344" y="6906"/>
              <a:ext cx="360" cy="360"/>
            </a:xfrm>
            <a:prstGeom prst="rect">
              <a:avLst/>
            </a:prstGeom>
            <a:pattFill prst="dkUpDiag">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5" name="Oval 4"/>
            <p:cNvSpPr>
              <a:spLocks noChangeArrowheads="1"/>
            </p:cNvSpPr>
            <p:nvPr/>
          </p:nvSpPr>
          <p:spPr bwMode="auto">
            <a:xfrm>
              <a:off x="2264" y="7778"/>
              <a:ext cx="36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 name="Line 5"/>
            <p:cNvSpPr>
              <a:spLocks noChangeShapeType="1"/>
            </p:cNvSpPr>
            <p:nvPr/>
          </p:nvSpPr>
          <p:spPr bwMode="auto">
            <a:xfrm>
              <a:off x="3704" y="7086"/>
              <a:ext cx="72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 name="Line 6"/>
            <p:cNvSpPr>
              <a:spLocks noChangeShapeType="1"/>
            </p:cNvSpPr>
            <p:nvPr/>
          </p:nvSpPr>
          <p:spPr bwMode="auto">
            <a:xfrm>
              <a:off x="4064" y="7086"/>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 name="Line 7"/>
            <p:cNvSpPr>
              <a:spLocks noChangeShapeType="1"/>
            </p:cNvSpPr>
            <p:nvPr/>
          </p:nvSpPr>
          <p:spPr bwMode="auto">
            <a:xfrm>
              <a:off x="3524" y="7446"/>
              <a:ext cx="342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 name="Line 8"/>
            <p:cNvSpPr>
              <a:spLocks noChangeShapeType="1"/>
            </p:cNvSpPr>
            <p:nvPr/>
          </p:nvSpPr>
          <p:spPr bwMode="auto">
            <a:xfrm flipV="1">
              <a:off x="4604" y="6584"/>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 name="Line 9"/>
            <p:cNvSpPr>
              <a:spLocks noChangeShapeType="1"/>
            </p:cNvSpPr>
            <p:nvPr/>
          </p:nvSpPr>
          <p:spPr bwMode="auto">
            <a:xfrm>
              <a:off x="4604" y="6584"/>
              <a:ext cx="162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 name="Line 10"/>
            <p:cNvSpPr>
              <a:spLocks noChangeShapeType="1"/>
            </p:cNvSpPr>
            <p:nvPr/>
          </p:nvSpPr>
          <p:spPr bwMode="auto">
            <a:xfrm>
              <a:off x="6224" y="6584"/>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 name="Line 11"/>
            <p:cNvSpPr>
              <a:spLocks noChangeShapeType="1"/>
            </p:cNvSpPr>
            <p:nvPr/>
          </p:nvSpPr>
          <p:spPr bwMode="auto">
            <a:xfrm>
              <a:off x="5504" y="6224"/>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 name="Rectangle 12" descr="blanc)"/>
            <p:cNvSpPr>
              <a:spLocks noChangeArrowheads="1"/>
            </p:cNvSpPr>
            <p:nvPr/>
          </p:nvSpPr>
          <p:spPr bwMode="auto">
            <a:xfrm>
              <a:off x="6044" y="6906"/>
              <a:ext cx="360" cy="360"/>
            </a:xfrm>
            <a:prstGeom prst="rect">
              <a:avLst/>
            </a:prstGeom>
            <a:pattFill prst="dkUpDiag">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4" name="Oval 13"/>
            <p:cNvSpPr>
              <a:spLocks noChangeArrowheads="1"/>
            </p:cNvSpPr>
            <p:nvPr/>
          </p:nvSpPr>
          <p:spPr bwMode="auto">
            <a:xfrm>
              <a:off x="4424" y="6906"/>
              <a:ext cx="36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 name="Line 14"/>
            <p:cNvSpPr>
              <a:spLocks noChangeShapeType="1"/>
            </p:cNvSpPr>
            <p:nvPr/>
          </p:nvSpPr>
          <p:spPr bwMode="auto">
            <a:xfrm>
              <a:off x="3524" y="7446"/>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 name="Rectangle 15"/>
            <p:cNvSpPr>
              <a:spLocks noChangeArrowheads="1"/>
            </p:cNvSpPr>
            <p:nvPr/>
          </p:nvSpPr>
          <p:spPr bwMode="auto">
            <a:xfrm>
              <a:off x="3344" y="7778"/>
              <a:ext cx="360" cy="3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7" name="Line 16"/>
            <p:cNvSpPr>
              <a:spLocks noChangeShapeType="1"/>
            </p:cNvSpPr>
            <p:nvPr/>
          </p:nvSpPr>
          <p:spPr bwMode="auto">
            <a:xfrm>
              <a:off x="5324" y="7446"/>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8" name="Line 17"/>
            <p:cNvSpPr>
              <a:spLocks noChangeShapeType="1"/>
            </p:cNvSpPr>
            <p:nvPr/>
          </p:nvSpPr>
          <p:spPr bwMode="auto">
            <a:xfrm>
              <a:off x="6944" y="7446"/>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9" name="Oval 18" descr="blanc)"/>
            <p:cNvSpPr>
              <a:spLocks noChangeArrowheads="1"/>
            </p:cNvSpPr>
            <p:nvPr/>
          </p:nvSpPr>
          <p:spPr bwMode="auto">
            <a:xfrm>
              <a:off x="5144" y="7778"/>
              <a:ext cx="360" cy="360"/>
            </a:xfrm>
            <a:prstGeom prst="ellipse">
              <a:avLst/>
            </a:prstGeom>
            <a:pattFill prst="dkUpDiag">
              <a:fgClr>
                <a:srgbClr val="000000"/>
              </a:fgClr>
              <a:bgClr>
                <a:srgbClr val="FFFFFF"/>
              </a:bgClr>
            </a:patt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0" name="Oval 19"/>
            <p:cNvSpPr>
              <a:spLocks noChangeArrowheads="1"/>
            </p:cNvSpPr>
            <p:nvPr/>
          </p:nvSpPr>
          <p:spPr bwMode="auto">
            <a:xfrm>
              <a:off x="6764" y="7778"/>
              <a:ext cx="36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 name="Line 20"/>
            <p:cNvSpPr>
              <a:spLocks noChangeShapeType="1"/>
            </p:cNvSpPr>
            <p:nvPr/>
          </p:nvSpPr>
          <p:spPr bwMode="auto">
            <a:xfrm>
              <a:off x="2624" y="7986"/>
              <a:ext cx="72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2" name="Line 21"/>
            <p:cNvSpPr>
              <a:spLocks noChangeShapeType="1"/>
            </p:cNvSpPr>
            <p:nvPr/>
          </p:nvSpPr>
          <p:spPr bwMode="auto">
            <a:xfrm>
              <a:off x="2984" y="7986"/>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3" name="Rectangle 22"/>
            <p:cNvSpPr>
              <a:spLocks noChangeArrowheads="1"/>
            </p:cNvSpPr>
            <p:nvPr/>
          </p:nvSpPr>
          <p:spPr bwMode="auto">
            <a:xfrm>
              <a:off x="2264" y="8706"/>
              <a:ext cx="360" cy="3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4" name="Line 23"/>
            <p:cNvSpPr>
              <a:spLocks noChangeShapeType="1"/>
            </p:cNvSpPr>
            <p:nvPr/>
          </p:nvSpPr>
          <p:spPr bwMode="auto">
            <a:xfrm>
              <a:off x="2444" y="8346"/>
              <a:ext cx="108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5" name="Oval 24"/>
            <p:cNvSpPr>
              <a:spLocks noChangeArrowheads="1"/>
            </p:cNvSpPr>
            <p:nvPr/>
          </p:nvSpPr>
          <p:spPr bwMode="auto">
            <a:xfrm>
              <a:off x="3344" y="8706"/>
              <a:ext cx="36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6" name="Line 25"/>
            <p:cNvSpPr>
              <a:spLocks noChangeShapeType="1"/>
            </p:cNvSpPr>
            <p:nvPr/>
          </p:nvSpPr>
          <p:spPr bwMode="auto">
            <a:xfrm>
              <a:off x="2444" y="8346"/>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7" name="Line 26"/>
            <p:cNvSpPr>
              <a:spLocks noChangeShapeType="1"/>
            </p:cNvSpPr>
            <p:nvPr/>
          </p:nvSpPr>
          <p:spPr bwMode="auto">
            <a:xfrm>
              <a:off x="3524" y="8346"/>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8" name="Rectangle 27" descr="blanc)"/>
            <p:cNvSpPr>
              <a:spLocks noChangeArrowheads="1"/>
            </p:cNvSpPr>
            <p:nvPr/>
          </p:nvSpPr>
          <p:spPr bwMode="auto">
            <a:xfrm>
              <a:off x="4064" y="8706"/>
              <a:ext cx="360" cy="360"/>
            </a:xfrm>
            <a:prstGeom prst="rect">
              <a:avLst/>
            </a:prstGeom>
            <a:pattFill prst="dkUpDiag">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9" name="Line 28"/>
            <p:cNvSpPr>
              <a:spLocks noChangeShapeType="1"/>
            </p:cNvSpPr>
            <p:nvPr/>
          </p:nvSpPr>
          <p:spPr bwMode="auto">
            <a:xfrm>
              <a:off x="4244" y="8346"/>
              <a:ext cx="198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0" name="Oval 29"/>
            <p:cNvSpPr>
              <a:spLocks noChangeArrowheads="1"/>
            </p:cNvSpPr>
            <p:nvPr/>
          </p:nvSpPr>
          <p:spPr bwMode="auto">
            <a:xfrm>
              <a:off x="6044" y="8706"/>
              <a:ext cx="36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 name="Line 30"/>
            <p:cNvSpPr>
              <a:spLocks noChangeShapeType="1"/>
            </p:cNvSpPr>
            <p:nvPr/>
          </p:nvSpPr>
          <p:spPr bwMode="auto">
            <a:xfrm>
              <a:off x="4244" y="8346"/>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2" name="Line 31"/>
            <p:cNvSpPr>
              <a:spLocks noChangeShapeType="1"/>
            </p:cNvSpPr>
            <p:nvPr/>
          </p:nvSpPr>
          <p:spPr bwMode="auto">
            <a:xfrm>
              <a:off x="5324" y="8346"/>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 name="Rectangle 32"/>
            <p:cNvSpPr>
              <a:spLocks noChangeArrowheads="1"/>
            </p:cNvSpPr>
            <p:nvPr/>
          </p:nvSpPr>
          <p:spPr bwMode="auto">
            <a:xfrm>
              <a:off x="4064" y="7806"/>
              <a:ext cx="360" cy="3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34" name="Line 33"/>
            <p:cNvSpPr>
              <a:spLocks noChangeShapeType="1"/>
            </p:cNvSpPr>
            <p:nvPr/>
          </p:nvSpPr>
          <p:spPr bwMode="auto">
            <a:xfrm>
              <a:off x="4424" y="7986"/>
              <a:ext cx="72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5" name="Line 34"/>
            <p:cNvSpPr>
              <a:spLocks noChangeShapeType="1"/>
            </p:cNvSpPr>
            <p:nvPr/>
          </p:nvSpPr>
          <p:spPr bwMode="auto">
            <a:xfrm>
              <a:off x="4784" y="7986"/>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6" name="Line 35"/>
            <p:cNvSpPr>
              <a:spLocks noChangeShapeType="1"/>
            </p:cNvSpPr>
            <p:nvPr/>
          </p:nvSpPr>
          <p:spPr bwMode="auto">
            <a:xfrm>
              <a:off x="6224" y="8346"/>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7" name="Rectangle 36" descr="blanc)"/>
            <p:cNvSpPr>
              <a:spLocks noChangeArrowheads="1"/>
            </p:cNvSpPr>
            <p:nvPr/>
          </p:nvSpPr>
          <p:spPr bwMode="auto">
            <a:xfrm>
              <a:off x="5144" y="8706"/>
              <a:ext cx="360" cy="360"/>
            </a:xfrm>
            <a:prstGeom prst="rect">
              <a:avLst/>
            </a:prstGeom>
            <a:pattFill prst="dkUpDiag">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38" name="Text Box 37"/>
            <p:cNvSpPr txBox="1">
              <a:spLocks noChangeArrowheads="1"/>
            </p:cNvSpPr>
            <p:nvPr/>
          </p:nvSpPr>
          <p:spPr bwMode="auto">
            <a:xfrm>
              <a:off x="5324" y="5864"/>
              <a:ext cx="540" cy="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smtClean="0">
                  <a:ln>
                    <a:noFill/>
                  </a:ln>
                  <a:solidFill>
                    <a:schemeClr val="tx1"/>
                  </a:solidFill>
                  <a:effectLst/>
                  <a:latin typeface="Calibri" pitchFamily="34" charset="0"/>
                  <a:cs typeface="Arial" pitchFamily="34" charset="0"/>
                </a:rPr>
                <a:t>?</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9" name="Text Box 38"/>
          <p:cNvSpPr txBox="1">
            <a:spLocks noChangeArrowheads="1"/>
          </p:cNvSpPr>
          <p:nvPr/>
        </p:nvSpPr>
        <p:spPr bwMode="auto">
          <a:xfrm>
            <a:off x="5724128" y="1628800"/>
            <a:ext cx="1600200" cy="266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000" b="0" i="0" u="none" strike="noStrike" cap="none" normalizeH="0" baseline="0" dirty="0" smtClean="0">
                <a:ln>
                  <a:noFill/>
                </a:ln>
                <a:solidFill>
                  <a:schemeClr val="tx1"/>
                </a:solidFill>
                <a:effectLst/>
                <a:latin typeface="Calibri" pitchFamily="34" charset="0"/>
                <a:cs typeface="Arial" pitchFamily="34" charset="0"/>
              </a:rPr>
              <a:t>1</a:t>
            </a:r>
            <a:r>
              <a:rPr kumimoji="0" lang="fr-FR" sz="1000" b="0" i="0" u="none" strike="noStrike" cap="none" normalizeH="0" baseline="30000" dirty="0" smtClean="0">
                <a:ln>
                  <a:noFill/>
                </a:ln>
                <a:solidFill>
                  <a:schemeClr val="tx1"/>
                </a:solidFill>
                <a:effectLst/>
                <a:latin typeface="Calibri" pitchFamily="34" charset="0"/>
                <a:cs typeface="Arial" pitchFamily="34" charset="0"/>
              </a:rPr>
              <a:t>ère</a:t>
            </a:r>
            <a:r>
              <a:rPr kumimoji="0" lang="fr-FR" sz="1000" b="0" i="0" u="none" strike="noStrike" cap="none" normalizeH="0" baseline="0" dirty="0" smtClean="0">
                <a:ln>
                  <a:noFill/>
                </a:ln>
                <a:solidFill>
                  <a:schemeClr val="tx1"/>
                </a:solidFill>
                <a:effectLst/>
                <a:latin typeface="Calibri" pitchFamily="34" charset="0"/>
                <a:cs typeface="Arial" pitchFamily="34" charset="0"/>
              </a:rPr>
              <a:t> génération</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 name="Text Box 39"/>
          <p:cNvSpPr txBox="1">
            <a:spLocks noChangeArrowheads="1"/>
          </p:cNvSpPr>
          <p:nvPr/>
        </p:nvSpPr>
        <p:spPr bwMode="auto">
          <a:xfrm>
            <a:off x="5724128" y="2132856"/>
            <a:ext cx="1600200" cy="266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000" b="0" i="0" u="none" strike="noStrike" cap="none" normalizeH="0" baseline="0" smtClean="0">
                <a:ln>
                  <a:noFill/>
                </a:ln>
                <a:solidFill>
                  <a:schemeClr val="tx1"/>
                </a:solidFill>
                <a:effectLst/>
                <a:latin typeface="Calibri" pitchFamily="34" charset="0"/>
                <a:cs typeface="Arial" pitchFamily="34" charset="0"/>
              </a:rPr>
              <a:t>2</a:t>
            </a:r>
            <a:r>
              <a:rPr kumimoji="0" lang="fr-FR" sz="1000" b="0" i="0" u="none" strike="noStrike" cap="none" normalizeH="0" baseline="30000" smtClean="0">
                <a:ln>
                  <a:noFill/>
                </a:ln>
                <a:solidFill>
                  <a:schemeClr val="tx1"/>
                </a:solidFill>
                <a:effectLst/>
                <a:latin typeface="Calibri" pitchFamily="34" charset="0"/>
                <a:cs typeface="Arial" pitchFamily="34" charset="0"/>
              </a:rPr>
              <a:t>de</a:t>
            </a:r>
            <a:r>
              <a:rPr kumimoji="0" lang="fr-FR" sz="1000" b="0" i="0" u="none" strike="noStrike" cap="none" normalizeH="0" baseline="0" smtClean="0">
                <a:ln>
                  <a:noFill/>
                </a:ln>
                <a:solidFill>
                  <a:schemeClr val="tx1"/>
                </a:solidFill>
                <a:effectLst/>
                <a:latin typeface="Calibri" pitchFamily="34" charset="0"/>
                <a:cs typeface="Arial" pitchFamily="34" charset="0"/>
              </a:rPr>
              <a:t> génération</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41" name="Text Box 40"/>
          <p:cNvSpPr txBox="1">
            <a:spLocks noChangeArrowheads="1"/>
          </p:cNvSpPr>
          <p:nvPr/>
        </p:nvSpPr>
        <p:spPr bwMode="auto">
          <a:xfrm>
            <a:off x="5708104" y="2708920"/>
            <a:ext cx="1600200" cy="266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000" b="0" i="0" u="none" strike="noStrike" cap="none" normalizeH="0" baseline="0" dirty="0" smtClean="0">
                <a:ln>
                  <a:noFill/>
                </a:ln>
                <a:solidFill>
                  <a:schemeClr val="tx1"/>
                </a:solidFill>
                <a:effectLst/>
                <a:latin typeface="Calibri" pitchFamily="34" charset="0"/>
                <a:cs typeface="Arial" pitchFamily="34" charset="0"/>
              </a:rPr>
              <a:t>3</a:t>
            </a:r>
            <a:r>
              <a:rPr kumimoji="0" lang="fr-FR" sz="1000" b="0" i="0" u="none" strike="noStrike" cap="none" normalizeH="0" baseline="30000" dirty="0" smtClean="0">
                <a:ln>
                  <a:noFill/>
                </a:ln>
                <a:solidFill>
                  <a:schemeClr val="tx1"/>
                </a:solidFill>
                <a:effectLst/>
                <a:latin typeface="Calibri" pitchFamily="34" charset="0"/>
                <a:cs typeface="Arial" pitchFamily="34" charset="0"/>
              </a:rPr>
              <a:t>ème</a:t>
            </a:r>
            <a:r>
              <a:rPr kumimoji="0" lang="fr-FR" sz="1000" b="0" i="0" u="none" strike="noStrike" cap="none" normalizeH="0" baseline="0" dirty="0" smtClean="0">
                <a:ln>
                  <a:noFill/>
                </a:ln>
                <a:solidFill>
                  <a:schemeClr val="tx1"/>
                </a:solidFill>
                <a:effectLst/>
                <a:latin typeface="Calibri" pitchFamily="34" charset="0"/>
                <a:cs typeface="Arial" pitchFamily="34" charset="0"/>
              </a:rPr>
              <a:t> génération</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42" name="Group 42"/>
          <p:cNvGrpSpPr>
            <a:grpSpLocks/>
          </p:cNvGrpSpPr>
          <p:nvPr/>
        </p:nvGrpSpPr>
        <p:grpSpPr bwMode="auto">
          <a:xfrm>
            <a:off x="1691680" y="3284984"/>
            <a:ext cx="4000500" cy="593725"/>
            <a:chOff x="1364" y="13045"/>
            <a:chExt cx="6300" cy="936"/>
          </a:xfrm>
        </p:grpSpPr>
        <p:sp>
          <p:nvSpPr>
            <p:cNvPr id="43" name="Oval 43"/>
            <p:cNvSpPr>
              <a:spLocks noChangeArrowheads="1"/>
            </p:cNvSpPr>
            <p:nvPr/>
          </p:nvSpPr>
          <p:spPr bwMode="auto">
            <a:xfrm>
              <a:off x="1364" y="13081"/>
              <a:ext cx="36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4" name="Rectangle 44"/>
            <p:cNvSpPr>
              <a:spLocks noChangeArrowheads="1"/>
            </p:cNvSpPr>
            <p:nvPr/>
          </p:nvSpPr>
          <p:spPr bwMode="auto">
            <a:xfrm>
              <a:off x="1364" y="13621"/>
              <a:ext cx="360" cy="3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45" name="Oval 45" descr="blanc)"/>
            <p:cNvSpPr>
              <a:spLocks noChangeArrowheads="1"/>
            </p:cNvSpPr>
            <p:nvPr/>
          </p:nvSpPr>
          <p:spPr bwMode="auto">
            <a:xfrm>
              <a:off x="4064" y="13045"/>
              <a:ext cx="360" cy="360"/>
            </a:xfrm>
            <a:prstGeom prst="ellipse">
              <a:avLst/>
            </a:prstGeom>
            <a:pattFill prst="dkUpDiag">
              <a:fgClr>
                <a:srgbClr val="000000"/>
              </a:fgClr>
              <a:bgClr>
                <a:srgbClr val="FFFFFF"/>
              </a:bgClr>
            </a:patt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6" name="Rectangle 46" descr="blanc)"/>
            <p:cNvSpPr>
              <a:spLocks noChangeArrowheads="1"/>
            </p:cNvSpPr>
            <p:nvPr/>
          </p:nvSpPr>
          <p:spPr bwMode="auto">
            <a:xfrm>
              <a:off x="4064" y="13621"/>
              <a:ext cx="360" cy="360"/>
            </a:xfrm>
            <a:prstGeom prst="rect">
              <a:avLst/>
            </a:prstGeom>
            <a:pattFill prst="dkUpDiag">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47" name="Text Box 47"/>
            <p:cNvSpPr txBox="1">
              <a:spLocks noChangeArrowheads="1"/>
            </p:cNvSpPr>
            <p:nvPr/>
          </p:nvSpPr>
          <p:spPr bwMode="auto">
            <a:xfrm>
              <a:off x="1904" y="13045"/>
              <a:ext cx="1260" cy="36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000" b="0" i="0" u="none" strike="noStrike" cap="none" normalizeH="0" baseline="0" smtClean="0">
                  <a:ln>
                    <a:noFill/>
                  </a:ln>
                  <a:solidFill>
                    <a:schemeClr val="tx1"/>
                  </a:solidFill>
                  <a:effectLst/>
                  <a:latin typeface="Calibri" pitchFamily="34" charset="0"/>
                  <a:cs typeface="Arial" pitchFamily="34" charset="0"/>
                </a:rPr>
                <a:t>= femme</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48" name="Text Box 48"/>
            <p:cNvSpPr txBox="1">
              <a:spLocks noChangeArrowheads="1"/>
            </p:cNvSpPr>
            <p:nvPr/>
          </p:nvSpPr>
          <p:spPr bwMode="auto">
            <a:xfrm>
              <a:off x="1904" y="13585"/>
              <a:ext cx="1260" cy="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000" b="0" i="0" u="none" strike="noStrike" cap="none" normalizeH="0" baseline="0" smtClean="0">
                  <a:ln>
                    <a:noFill/>
                  </a:ln>
                  <a:solidFill>
                    <a:schemeClr val="tx1"/>
                  </a:solidFill>
                  <a:effectLst/>
                  <a:latin typeface="Calibri" pitchFamily="34" charset="0"/>
                  <a:cs typeface="Arial" pitchFamily="34" charset="0"/>
                </a:rPr>
                <a:t>= mâle</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Text Box 49"/>
            <p:cNvSpPr txBox="1">
              <a:spLocks noChangeArrowheads="1"/>
            </p:cNvSpPr>
            <p:nvPr/>
          </p:nvSpPr>
          <p:spPr bwMode="auto">
            <a:xfrm>
              <a:off x="4604" y="13045"/>
              <a:ext cx="3060" cy="36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000" b="0" i="0" u="none" strike="noStrike" cap="none" normalizeH="0" baseline="0" smtClean="0">
                  <a:ln>
                    <a:noFill/>
                  </a:ln>
                  <a:solidFill>
                    <a:schemeClr val="tx1"/>
                  </a:solidFill>
                  <a:effectLst/>
                  <a:latin typeface="Calibri" pitchFamily="34" charset="0"/>
                  <a:cs typeface="Arial" pitchFamily="34" charset="0"/>
                </a:rPr>
                <a:t>= femme atteinte de daltonisme</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50" name="Text Box 50"/>
            <p:cNvSpPr txBox="1">
              <a:spLocks noChangeArrowheads="1"/>
            </p:cNvSpPr>
            <p:nvPr/>
          </p:nvSpPr>
          <p:spPr bwMode="auto">
            <a:xfrm>
              <a:off x="4604" y="13585"/>
              <a:ext cx="3060" cy="36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000" b="0" i="0" u="none" strike="noStrike" cap="none" normalizeH="0" baseline="0" smtClean="0">
                  <a:ln>
                    <a:noFill/>
                  </a:ln>
                  <a:solidFill>
                    <a:schemeClr val="tx1"/>
                  </a:solidFill>
                  <a:effectLst/>
                  <a:latin typeface="Calibri" pitchFamily="34" charset="0"/>
                  <a:cs typeface="Arial" pitchFamily="34" charset="0"/>
                </a:rPr>
                <a:t>= mâle atteint de daltonisme</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51" name="Titre 1"/>
          <p:cNvSpPr txBox="1">
            <a:spLocks/>
          </p:cNvSpPr>
          <p:nvPr/>
        </p:nvSpPr>
        <p:spPr>
          <a:xfrm>
            <a:off x="683568" y="4149080"/>
            <a:ext cx="7772400" cy="1872208"/>
          </a:xfrm>
          <a:prstGeom prst="rect">
            <a:avLst/>
          </a:prstGeom>
        </p:spPr>
        <p:txBody>
          <a:bodyPr vert="horz" lIns="91440" tIns="45720" rIns="91440" bIns="45720" rtlCol="0" anchor="ctr">
            <a:noAutofit/>
          </a:bodyPr>
          <a:lstStyle/>
          <a:p>
            <a:r>
              <a:rPr lang="fr-FR" sz="1200" dirty="0"/>
              <a:t>Caractère étudié </a:t>
            </a:r>
            <a:r>
              <a:rPr lang="fr-FR" sz="1200" dirty="0" smtClean="0"/>
              <a:t>=………………………………………………………………………………………………………………………………………………………………</a:t>
            </a:r>
            <a:endParaRPr lang="fr-FR" sz="1200" dirty="0"/>
          </a:p>
          <a:p>
            <a:r>
              <a:rPr lang="fr-FR" sz="1200" dirty="0"/>
              <a:t>Variation du caractère </a:t>
            </a:r>
            <a:r>
              <a:rPr lang="fr-FR" sz="1200" dirty="0" smtClean="0"/>
              <a:t>=………………………………………………………………………………………………………………………….............................</a:t>
            </a:r>
            <a:endParaRPr lang="fr-FR" sz="1200" dirty="0"/>
          </a:p>
          <a:p>
            <a:r>
              <a:rPr lang="fr-FR" sz="1200" dirty="0"/>
              <a:t>Fréquence de l’anomalie dans la population </a:t>
            </a:r>
            <a:r>
              <a:rPr lang="fr-FR" sz="1200" dirty="0" smtClean="0"/>
              <a:t>=…………………………………………………………………………………………………………………..</a:t>
            </a:r>
            <a:endParaRPr lang="fr-FR" sz="1200" dirty="0"/>
          </a:p>
          <a:p>
            <a:r>
              <a:rPr lang="fr-FR" sz="1200" dirty="0"/>
              <a:t>Fréquence de l’anomalie dans la famille étudiée </a:t>
            </a:r>
            <a:r>
              <a:rPr lang="fr-FR" sz="1200" dirty="0" smtClean="0"/>
              <a:t>=…………………………………………….………………………………………………………………</a:t>
            </a:r>
          </a:p>
          <a:p>
            <a:endParaRPr lang="fr-FR" sz="1200" dirty="0"/>
          </a:p>
          <a:p>
            <a:r>
              <a:rPr lang="fr-FR" sz="1200" dirty="0"/>
              <a:t>Conclusion </a:t>
            </a:r>
            <a:r>
              <a:rPr lang="fr-FR" sz="1200" dirty="0" smtClean="0"/>
              <a:t>:………………………………………………………………………………………………………………………………………..…………………………………</a:t>
            </a:r>
            <a:endParaRPr lang="fr-FR" sz="1200" dirty="0"/>
          </a:p>
          <a:p>
            <a:r>
              <a:rPr lang="fr-FR" sz="1200" dirty="0" smtClean="0"/>
              <a:t>………………………………………………………………………………………………………………………………………………………………………………………………</a:t>
            </a:r>
            <a:endParaRPr lang="fr-FR" sz="1200" dirty="0"/>
          </a:p>
          <a:p>
            <a:r>
              <a:rPr lang="fr-FR" sz="1200" dirty="0" smtClean="0"/>
              <a:t>………………………………………………………………………………………………………………………………………………………………………………………………</a:t>
            </a:r>
            <a:endParaRPr lang="fr-FR" sz="1200" dirty="0"/>
          </a:p>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1200" b="0" i="0" u="none" strike="noStrike" kern="1200" cap="none" spc="0" normalizeH="0" baseline="0" noProof="0" dirty="0" smtClean="0">
                <a:ln>
                  <a:noFill/>
                </a:ln>
                <a:solidFill>
                  <a:schemeClr val="tx1"/>
                </a:solidFill>
                <a:effectLst/>
                <a:uLnTx/>
                <a:uFillTx/>
                <a:latin typeface="+mj-lt"/>
                <a:ea typeface="+mj-ea"/>
                <a:cs typeface="+mj-cs"/>
              </a:rPr>
              <a:t/>
            </a:r>
            <a:br>
              <a:rPr kumimoji="0" lang="fr-FR" sz="1200" b="0" i="0" u="none" strike="noStrike" kern="1200" cap="none" spc="0" normalizeH="0" baseline="0" noProof="0" dirty="0" smtClean="0">
                <a:ln>
                  <a:noFill/>
                </a:ln>
                <a:solidFill>
                  <a:schemeClr val="tx1"/>
                </a:solidFill>
                <a:effectLst/>
                <a:uLnTx/>
                <a:uFillTx/>
                <a:latin typeface="+mj-lt"/>
                <a:ea typeface="+mj-ea"/>
                <a:cs typeface="+mj-cs"/>
              </a:rPr>
            </a:br>
            <a:endParaRPr kumimoji="0" lang="fr-FR" sz="12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94722"/>
          </a:xfrm>
        </p:spPr>
        <p:txBody>
          <a:bodyPr>
            <a:noAutofit/>
          </a:bodyPr>
          <a:lstStyle/>
          <a:p>
            <a:pPr algn="l"/>
            <a:r>
              <a:rPr lang="fr-FR" sz="1600" b="1" dirty="0" smtClean="0">
                <a:latin typeface="+mn-lt"/>
              </a:rPr>
              <a:t>	Interrogation de SVT de 10minutes				</a:t>
            </a:r>
            <a:r>
              <a:rPr lang="fr-FR" sz="1600" dirty="0" smtClean="0">
                <a:latin typeface="+mn-lt"/>
              </a:rPr>
              <a:t/>
            </a:r>
            <a:br>
              <a:rPr lang="fr-FR" sz="1600" dirty="0" smtClean="0">
                <a:latin typeface="+mn-lt"/>
              </a:rPr>
            </a:br>
            <a:r>
              <a:rPr lang="fr-FR" sz="1600" dirty="0" smtClean="0">
                <a:latin typeface="+mn-lt"/>
              </a:rPr>
              <a:t>1) Caractère étudié (1) =</a:t>
            </a:r>
            <a:r>
              <a:rPr lang="fr-FR" sz="1600" dirty="0" smtClean="0">
                <a:solidFill>
                  <a:srgbClr val="00B050"/>
                </a:solidFill>
                <a:latin typeface="+mn-lt"/>
              </a:rPr>
              <a:t>couleur des cheveux</a:t>
            </a:r>
            <a:r>
              <a:rPr lang="fr-FR" sz="1600" dirty="0" smtClean="0">
                <a:latin typeface="+mn-lt"/>
              </a:rPr>
              <a:t/>
            </a:r>
            <a:br>
              <a:rPr lang="fr-FR" sz="1600" dirty="0" smtClean="0">
                <a:latin typeface="+mn-lt"/>
              </a:rPr>
            </a:br>
            <a:r>
              <a:rPr lang="fr-FR" sz="1600" dirty="0" smtClean="0">
                <a:latin typeface="+mn-lt"/>
              </a:rPr>
              <a:t>2) Variations du caractère (2) =</a:t>
            </a:r>
            <a:r>
              <a:rPr lang="fr-FR" sz="1600" dirty="0" smtClean="0">
                <a:solidFill>
                  <a:srgbClr val="00B050"/>
                </a:solidFill>
                <a:latin typeface="+mn-lt"/>
              </a:rPr>
              <a:t>blond, roux, châtain, brun</a:t>
            </a:r>
            <a:r>
              <a:rPr lang="fr-FR" sz="1600" dirty="0" smtClean="0">
                <a:latin typeface="+mn-lt"/>
              </a:rPr>
              <a:t/>
            </a:r>
            <a:br>
              <a:rPr lang="fr-FR" sz="1600" dirty="0" smtClean="0">
                <a:latin typeface="+mn-lt"/>
              </a:rPr>
            </a:br>
            <a:r>
              <a:rPr lang="fr-FR" sz="1600" dirty="0" smtClean="0">
                <a:latin typeface="+mn-lt"/>
              </a:rPr>
              <a:t>3) Fréquence du caractère roux dans la population (0.5)=</a:t>
            </a:r>
            <a:r>
              <a:rPr lang="fr-FR" sz="1600" dirty="0" smtClean="0">
                <a:solidFill>
                  <a:srgbClr val="00B050"/>
                </a:solidFill>
                <a:latin typeface="+mn-lt"/>
              </a:rPr>
              <a:t>peu fréquent</a:t>
            </a:r>
            <a:r>
              <a:rPr lang="fr-FR" sz="1600" dirty="0" smtClean="0">
                <a:latin typeface="+mn-lt"/>
              </a:rPr>
              <a:t/>
            </a:r>
            <a:br>
              <a:rPr lang="fr-FR" sz="1600" dirty="0" smtClean="0">
                <a:latin typeface="+mn-lt"/>
              </a:rPr>
            </a:br>
            <a:r>
              <a:rPr lang="fr-FR" sz="1600" dirty="0" smtClean="0">
                <a:latin typeface="+mn-lt"/>
              </a:rPr>
              <a:t>4) Fréquence du caractère roux dans la famille étudiée (0.5) =</a:t>
            </a:r>
            <a:r>
              <a:rPr lang="fr-FR" sz="1600" dirty="0" smtClean="0">
                <a:solidFill>
                  <a:srgbClr val="00B050"/>
                </a:solidFill>
                <a:latin typeface="+mn-lt"/>
              </a:rPr>
              <a:t>5/18</a:t>
            </a:r>
            <a:r>
              <a:rPr lang="fr-FR" sz="1600" dirty="0" smtClean="0">
                <a:latin typeface="+mn-lt"/>
              </a:rPr>
              <a:t/>
            </a:r>
            <a:br>
              <a:rPr lang="fr-FR" sz="1600" dirty="0" smtClean="0">
                <a:latin typeface="+mn-lt"/>
              </a:rPr>
            </a:br>
            <a:r>
              <a:rPr lang="fr-FR" sz="1600" dirty="0" smtClean="0">
                <a:latin typeface="+mn-lt"/>
              </a:rPr>
              <a:t>5) Pourquoi peut-on parler de caractère héréditaire en ce qui concerne le caractère cheveux roux ? (1.5)</a:t>
            </a:r>
            <a:br>
              <a:rPr lang="fr-FR" sz="1600" dirty="0" smtClean="0">
                <a:latin typeface="+mn-lt"/>
              </a:rPr>
            </a:br>
            <a:r>
              <a:rPr lang="fr-FR" sz="1600" dirty="0" smtClean="0">
                <a:solidFill>
                  <a:srgbClr val="00B050"/>
                </a:solidFill>
                <a:latin typeface="+mn-lt"/>
              </a:rPr>
              <a:t>Ce caractère couleur des cheveux est héréditaire car :</a:t>
            </a:r>
            <a:br>
              <a:rPr lang="fr-FR" sz="1600" dirty="0" smtClean="0">
                <a:solidFill>
                  <a:srgbClr val="00B050"/>
                </a:solidFill>
                <a:latin typeface="+mn-lt"/>
              </a:rPr>
            </a:br>
            <a:r>
              <a:rPr lang="fr-FR" sz="1600" dirty="0" smtClean="0">
                <a:solidFill>
                  <a:srgbClr val="00B050"/>
                </a:solidFill>
                <a:latin typeface="+mn-lt"/>
              </a:rPr>
              <a:t>- sa variation « roux » se retrouve sur plusieurs générations successives</a:t>
            </a:r>
            <a:br>
              <a:rPr lang="fr-FR" sz="1600" dirty="0" smtClean="0">
                <a:solidFill>
                  <a:srgbClr val="00B050"/>
                </a:solidFill>
                <a:latin typeface="+mn-lt"/>
              </a:rPr>
            </a:br>
            <a:r>
              <a:rPr lang="fr-FR" sz="1600" dirty="0" smtClean="0">
                <a:solidFill>
                  <a:srgbClr val="00B050"/>
                </a:solidFill>
                <a:latin typeface="+mn-lt"/>
              </a:rPr>
              <a:t>-sa variation « roux » est peu fréquente dans la population hors elle est fréquente dans la famille étudiée</a:t>
            </a:r>
            <a:r>
              <a:rPr lang="fr-FR" sz="1600" dirty="0" smtClean="0">
                <a:latin typeface="+mn-lt"/>
              </a:rPr>
              <a:t/>
            </a:r>
            <a:br>
              <a:rPr lang="fr-FR" sz="1600" dirty="0" smtClean="0">
                <a:latin typeface="+mn-lt"/>
              </a:rPr>
            </a:br>
            <a:r>
              <a:rPr lang="fr-FR" sz="1600" dirty="0" smtClean="0">
                <a:latin typeface="+mn-lt"/>
              </a:rPr>
              <a:t>6) De qui semble provenir le caractère cheveux roux porté par Pierre ? (1)</a:t>
            </a:r>
            <a:br>
              <a:rPr lang="fr-FR" sz="1600" dirty="0" smtClean="0">
                <a:latin typeface="+mn-lt"/>
              </a:rPr>
            </a:br>
            <a:r>
              <a:rPr lang="fr-FR" sz="1600" dirty="0" smtClean="0">
                <a:solidFill>
                  <a:srgbClr val="00B050"/>
                </a:solidFill>
                <a:latin typeface="+mn-lt"/>
              </a:rPr>
              <a:t>Pierre semble porter cette variation de caractère via une transmission par Catherine qui l’a eu d’Antoine.</a:t>
            </a:r>
            <a:r>
              <a:rPr lang="fr-FR" sz="1600" dirty="0" smtClean="0">
                <a:latin typeface="+mn-lt"/>
              </a:rPr>
              <a:t/>
            </a:r>
            <a:br>
              <a:rPr lang="fr-FR" sz="1600" dirty="0" smtClean="0">
                <a:latin typeface="+mn-lt"/>
              </a:rPr>
            </a:br>
            <a:r>
              <a:rPr lang="fr-FR" sz="1600" dirty="0" smtClean="0">
                <a:latin typeface="+mn-lt"/>
              </a:rPr>
              <a:t>7) D’après l’arbre généalogique proposé ici, un caractère héréditaire apparaît-il forcément à chaque génération ? Justifiez. (1)</a:t>
            </a:r>
            <a:br>
              <a:rPr lang="fr-FR" sz="1600" dirty="0" smtClean="0">
                <a:latin typeface="+mn-lt"/>
              </a:rPr>
            </a:br>
            <a:r>
              <a:rPr lang="fr-FR" sz="1600" dirty="0" smtClean="0">
                <a:solidFill>
                  <a:srgbClr val="00B050"/>
                </a:solidFill>
                <a:latin typeface="+mn-lt"/>
              </a:rPr>
              <a:t>Non, parfois une variation d’un caractère héréditaire peut être absent d’une génération comme par exemple ici la seconde génération.</a:t>
            </a:r>
            <a:r>
              <a:rPr lang="fr-FR" sz="1600" dirty="0" smtClean="0">
                <a:latin typeface="+mn-lt"/>
              </a:rPr>
              <a:t/>
            </a:r>
            <a:br>
              <a:rPr lang="fr-FR" sz="1600" dirty="0" smtClean="0">
                <a:latin typeface="+mn-lt"/>
              </a:rPr>
            </a:br>
            <a:r>
              <a:rPr lang="fr-FR" sz="1600" dirty="0" smtClean="0">
                <a:latin typeface="+mn-lt"/>
              </a:rPr>
              <a:t>8) Pierre est très musclé. Il aime faire de la musculation en salle. Michel, Antoine et Jacques étaient aux aussi musclés car ils faisaient de la boxe. Est-ce que ce caractère musclé est héréditaire ? Justifiez. (2)</a:t>
            </a:r>
            <a:br>
              <a:rPr lang="fr-FR" sz="1600" dirty="0" smtClean="0">
                <a:latin typeface="+mn-lt"/>
              </a:rPr>
            </a:br>
            <a:r>
              <a:rPr lang="fr-FR" sz="1600" dirty="0" smtClean="0">
                <a:solidFill>
                  <a:srgbClr val="00B050"/>
                </a:solidFill>
                <a:latin typeface="+mn-lt"/>
              </a:rPr>
              <a:t>Non, le caractère musclé n’est pas un caractère héréditaire car il change selon les caractéristiques de son environnement, ici l’activité physique de l’individu. Ce type d’activité peut être liée à une transmission culturelle et non héréditaire. Comme preuve, Michel qui est musclé mais qui n’est pas un descendant direct.</a:t>
            </a:r>
            <a:endParaRPr lang="fr-FR" sz="1600" dirty="0">
              <a:solidFill>
                <a:srgbClr val="00B050"/>
              </a:solidFill>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691</Words>
  <Application>Microsoft Office PowerPoint</Application>
  <PresentationFormat>Affichage à l'écran (4:3)</PresentationFormat>
  <Paragraphs>167</Paragraphs>
  <Slides>30</Slides>
  <Notes>0</Notes>
  <HiddenSlides>0</HiddenSlides>
  <MMClips>0</MMClips>
  <ScaleCrop>false</ScaleCrop>
  <HeadingPairs>
    <vt:vector size="4" baseType="variant">
      <vt:variant>
        <vt:lpstr>Thème</vt:lpstr>
      </vt:variant>
      <vt:variant>
        <vt:i4>1</vt:i4>
      </vt:variant>
      <vt:variant>
        <vt:lpstr>Titres des diapositives</vt:lpstr>
      </vt:variant>
      <vt:variant>
        <vt:i4>30</vt:i4>
      </vt:variant>
    </vt:vector>
  </HeadingPairs>
  <TitlesOfParts>
    <vt:vector size="31" baseType="lpstr">
      <vt:lpstr>Thème Office</vt:lpstr>
      <vt:lpstr>PARTIE 1 : DIVERSITE ET UNITE DES ETRES VIVANTS</vt:lpstr>
      <vt:lpstr>Diapositive 2</vt:lpstr>
      <vt:lpstr>Diapositive 3</vt:lpstr>
      <vt:lpstr>1) Citer 2 caractères communs à plusieurs membres de la famille doc1 et 2 p14 …………………………………………………………………………………………………………………………………………………… 2) Ces caractères semblent-ils héréditaires ? …………………………………………………………………………………………………………………………………………………… …………………………………………………………………………………………………………………………………………………… ……………………………………………………………………………………………………………………………………………………   3) Est-ce que le caractère « nombre d’hématies (globules rouges) » est héréditaire ? Justifier. …………………………………………………………………………………………………………………………………………………… ……………………………………………………………………………………………………………………………………………………   4) Est-ce que le caractère « pigmentation de la peau (plus ou moins bronzée) » est héréditaire ? Justifier. …………………………………………………………………………………………………………………………………………………… ……………………………………………………………………………………………………………………………………………………</vt:lpstr>
      <vt:lpstr>Diapositive 5</vt:lpstr>
      <vt:lpstr>Bilan n°1: Chaque individu présente les caractères de l’espèce avec des variations qui lui sont propres. Les caractères qui se retrouvent dans les générations successives sont des caractères héréditaires. Les facteurs environnementaux peuvent modifier certains caractères. Ces modifications ne sont pas héréditaires.</vt:lpstr>
      <vt:lpstr>Exercice type corrigé en classe : Le daltonisme touche peu de personnes dans le monde. Cette anomalie peut être simplement gênante dans la vie courante au niveau de la vision des couleurs. Etude d’un arbre généalogique, celui de la famille Scott : </vt:lpstr>
      <vt:lpstr>Diapositive 8</vt:lpstr>
      <vt:lpstr> Interrogation de SVT de 10minutes     1) Caractère étudié (1) =couleur des cheveux 2) Variations du caractère (2) =blond, roux, châtain, brun 3) Fréquence du caractère roux dans la population (0.5)=peu fréquent 4) Fréquence du caractère roux dans la famille étudiée (0.5) =5/18 5) Pourquoi peut-on parler de caractère héréditaire en ce qui concerne le caractère cheveux roux ? (1.5) Ce caractère couleur des cheveux est héréditaire car : - sa variation « roux » se retrouve sur plusieurs générations successives -sa variation « roux » est peu fréquente dans la population hors elle est fréquente dans la famille étudiée 6) De qui semble provenir le caractère cheveux roux porté par Pierre ? (1) Pierre semble porter cette variation de caractère via une transmission par Catherine qui l’a eu d’Antoine. 7) D’après l’arbre généalogique proposé ici, un caractère héréditaire apparaît-il forcément à chaque génération ? Justifiez. (1) Non, parfois une variation d’un caractère héréditaire peut être absent d’une génération comme par exemple ici la seconde génération. 8) Pierre est très musclé. Il aime faire de la musculation en salle. Michel, Antoine et Jacques étaient aux aussi musclés car ils faisaient de la boxe. Est-ce que ce caractère musclé est héréditaire ? Justifiez. (2) Non, le caractère musclé n’est pas un caractère héréditaire car il change selon les caractéristiques de son environnement, ici l’activité physique de l’individu. Ce type d’activité peut être liée à une transmission culturelle et non héréditaire. Comme preuve, Michel qui est musclé mais qui n’est pas un descendant direct.</vt:lpstr>
      <vt:lpstr>Débat:</vt:lpstr>
      <vt:lpstr>Diapositive 11</vt:lpstr>
      <vt:lpstr>Diapositive 12</vt:lpstr>
      <vt:lpstr>Diapositive 13</vt:lpstr>
      <vt:lpstr>Diapositive 14</vt:lpstr>
      <vt:lpstr>Diapositive 15</vt:lpstr>
      <vt:lpstr>II- Le support des informations des caractères héréditaires</vt:lpstr>
      <vt:lpstr>Diapositive 17</vt:lpstr>
      <vt:lpstr>4) Schématisez cette unité et légendez (aide possible p8-9)                                      Titre :………………………………………………………………………………………………..                                                  Observation au grossissement : X….  5) Posez une hypothèse sur la localisation de l’information des caractères héréditaires d’un individu ? ………………………………………………………………………………………………………………………………………………………….. ………………………………………………………………………………………………………………………………………………………….. ………………………………………………………………………………………………………………………………………………………….. …………………………………………………………………………………………………………………………………………………………..  </vt:lpstr>
      <vt:lpstr>Diapositive 19</vt:lpstr>
      <vt:lpstr>2- localisation du support des informations des caractères héréditaires</vt:lpstr>
      <vt:lpstr> T.P. : Localisation et support de l’information des caractères héréditaires d’un individu     1) Après l’étude précédemment d’une expérience de clonage, localiser précisément les informations des caractères héréditaires. Justifiez. (1) .………………………………………………………………………………………………………………………………………………… …………………………………………………………………………………………………………………………………………………….. …………………………………………………………………………………………………………………………………………………….. …………………………………………………………………………………………………………………………………………………….. …………………………………………………………………………………………………………………………………………………….. ……………………………………………………………………………………………………………………………………………………..   Problème : Quel est le support de ces informations héréditaires ? 2) Hypothèse : (0.5)……………………………………………………………………………………………………………………………….. Que devez vous faire pour essayer d’identifier le support de ces informations héréditaires ? (0.5) …………………………………………………………………………………………………………………………………………………….. ……………………………………………………………………………………………………………………………………………………..  </vt:lpstr>
      <vt:lpstr>En 6ème, vous avez étudié les bulbes des plantes vivaces. Ces derniers ont des racines qui se développent beaucoup en présence d’eau. Dans la classe, quelques bulbes sont mis en culture (ex : jacinthe, oignon, …). Les racines grandissent rapidement. Nous prélevons le bout de ces racines et nous appliquons le protocole présenté au document 2 p17. Afin de gagner du temps, des lames toutes prêtes sont à votre disposition. Après avoir observé la préparation au microscope, répondez aux questions suivantes.   </vt:lpstr>
      <vt:lpstr>Diapositive 23</vt:lpstr>
      <vt:lpstr>Diapositive 24</vt:lpstr>
      <vt:lpstr>Bilan n°2 : Les chromosomes présents dans le noyau sont le support des informations des caractères héréditaires (appelées programme génétique). Ils sont observables que lors des divisions cellulaires.</vt:lpstr>
      <vt:lpstr>3- Le caryotype</vt:lpstr>
      <vt:lpstr>Diapositive 27</vt:lpstr>
      <vt:lpstr>III- Les anomalies du nombre de chromosomes</vt:lpstr>
      <vt:lpstr>Diapositive 29</vt:lpstr>
      <vt:lpstr>Bilan n°4 : Un nombre anormal de chromosomes empêchent le développement de l’embryon ou entraîne des caractères différents chez l’individu concerné (physique, physiologique ou psychologique).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PARTIE 1 : DIVERSITE ET UNITE DES ETRES VIVANTS</dc:title>
  <dc:creator>NATHALIE</dc:creator>
  <cp:lastModifiedBy>NATHALIE</cp:lastModifiedBy>
  <cp:revision>44</cp:revision>
  <dcterms:created xsi:type="dcterms:W3CDTF">2014-08-19T09:46:28Z</dcterms:created>
  <dcterms:modified xsi:type="dcterms:W3CDTF">2014-08-31T17:54:38Z</dcterms:modified>
</cp:coreProperties>
</file>